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  <p:clrMru>
    <a:srgbClr val="FF5050"/>
    <a:srgbClr val="800080"/>
    <a:srgbClr val="008000"/>
    <a:srgbClr val="CC0000"/>
    <a:srgbClr val="FFCCFF"/>
    <a:srgbClr val="FFFF66"/>
    <a:srgbClr val="FF3300"/>
    <a:srgbClr val="3366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1837" autoAdjust="0"/>
  </p:normalViewPr>
  <p:slideViewPr>
    <p:cSldViewPr>
      <p:cViewPr varScale="1">
        <p:scale>
          <a:sx n="97" d="100"/>
          <a:sy n="97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5D5B59-58B1-4EF3-8394-C97FF4009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753A-3ACA-4180-B7E9-624E52C0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5F0C-94EE-471C-8186-B80293CAB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334A-B5F4-4250-9732-70A6D9D4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0BBA-C92B-41FB-AC52-1F4643E4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1452-452D-441A-BFD4-5BC23F54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C09D-41E7-4EA0-A353-62D26DF76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1B66-DE4A-4D9E-A7DC-BE4F2006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B607-A496-4B48-9282-EF07D1E4A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2382-E581-4A64-A3C4-41A26D48E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5325-8BB5-4139-B7E2-2205A3ABB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50A0-C664-40D0-9D3D-41E779AA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4040-DFA8-4212-9495-F973AFF77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AFF8-55E6-4379-BC7D-BAD721CB6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D071-4909-4B7D-83A7-5F39AEEAC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D9DD-E76C-4EB6-9B1D-96A5E5B1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6F0A45-E607-4A6C-8637-F6D893DD9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0648"/>
            <a:ext cx="7772400" cy="2232025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latin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ГОСУДАРСТВЕННЫЕ СИМВОЛЫ РОССИЙСКОЙ ФЕДЕРАЦИИ</a:t>
            </a:r>
          </a:p>
        </p:txBody>
      </p:sp>
      <p:pic>
        <p:nvPicPr>
          <p:cNvPr id="4100" name="Picture 5" descr="гим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4283" y="2564904"/>
            <a:ext cx="6408117" cy="391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495" y="2017713"/>
            <a:ext cx="4032449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CCECFF"/>
                </a:solidFill>
              </a:rPr>
              <a:t>ОБЩНОСТЬ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dirty="0" smtClean="0"/>
              <a:t>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ЕДИНСТВО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dirty="0" smtClean="0"/>
              <a:t>этих национальностей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dirty="0" smtClean="0"/>
              <a:t>и </a:t>
            </a:r>
            <a:r>
              <a:rPr lang="ru-RU" sz="3600" dirty="0" smtClean="0"/>
              <a:t>отражает</a:t>
            </a:r>
            <a:r>
              <a:rPr lang="ru-RU" sz="2800" dirty="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dirty="0" smtClean="0">
                <a:solidFill>
                  <a:schemeClr val="hlink"/>
                </a:solidFill>
              </a:rPr>
              <a:t>флаг.</a:t>
            </a:r>
          </a:p>
        </p:txBody>
      </p:sp>
      <p:pic>
        <p:nvPicPr>
          <p:cNvPr id="1229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91990" y="2132632"/>
            <a:ext cx="5072623" cy="374464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По – иному объясняют </a:t>
            </a:r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расцветку</a:t>
            </a:r>
            <a:b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Российского </a:t>
            </a:r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флага</a:t>
            </a:r>
            <a:r>
              <a:rPr lang="ru-RU" b="1" i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ru-RU" b="1" i="1" dirty="0" err="1" smtClean="0">
                <a:solidFill>
                  <a:srgbClr val="008000"/>
                </a:solidFill>
                <a:latin typeface="Castellar" pitchFamily="18" charset="0"/>
              </a:rPr>
              <a:t>геральдисты</a:t>
            </a:r>
            <a:endParaRPr lang="ru-RU" b="1" i="1" dirty="0" smtClean="0">
              <a:solidFill>
                <a:srgbClr val="008000"/>
              </a:solidFill>
              <a:latin typeface="Castellar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indent="11113" algn="just" eaLnBrk="1" hangingPunct="1"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Они </a:t>
            </a:r>
            <a:r>
              <a:rPr lang="ru-RU" b="1" i="1" dirty="0" smtClean="0">
                <a:latin typeface="Castellar" pitchFamily="18" charset="0"/>
              </a:rPr>
              <a:t>полагают, что белый и синий цвета издревле считались цветами Русской православной церкви.</a:t>
            </a:r>
          </a:p>
          <a:p>
            <a:pPr indent="11113" eaLnBrk="1" hangingPunct="1">
              <a:buFont typeface="Wingdings" pitchFamily="2" charset="2"/>
              <a:buNone/>
            </a:pPr>
            <a:endParaRPr lang="ru-RU" b="1" i="1" dirty="0" smtClean="0">
              <a:solidFill>
                <a:schemeClr val="bg1"/>
              </a:solidFill>
              <a:latin typeface="Castellar" pitchFamily="18" charset="0"/>
            </a:endParaRPr>
          </a:p>
          <a:p>
            <a:pPr indent="11113" eaLnBrk="1" hangingPunct="1">
              <a:buFont typeface="Wingdings" pitchFamily="2" charset="2"/>
              <a:buNone/>
            </a:pPr>
            <a:r>
              <a:rPr lang="ru-RU" b="1" i="1" dirty="0" smtClean="0">
                <a:solidFill>
                  <a:schemeClr val="bg1"/>
                </a:solidFill>
                <a:latin typeface="Castellar" pitchFamily="18" charset="0"/>
              </a:rPr>
              <a:t>БЕЛЫЙ</a:t>
            </a:r>
            <a:r>
              <a:rPr lang="ru-RU" b="1" i="1" dirty="0" smtClean="0">
                <a:solidFill>
                  <a:srgbClr val="FFFF66"/>
                </a:solidFill>
                <a:latin typeface="Castellar" pitchFamily="18" charset="0"/>
              </a:rPr>
              <a:t> </a:t>
            </a:r>
            <a:r>
              <a:rPr lang="ru-RU" b="1" i="1" dirty="0" smtClean="0">
                <a:latin typeface="Castellar" pitchFamily="18" charset="0"/>
              </a:rPr>
              <a:t>– </a:t>
            </a:r>
            <a:r>
              <a:rPr lang="ru-RU" sz="2800" b="1" i="1" dirty="0" smtClean="0">
                <a:latin typeface="Bodoni MT" pitchFamily="18" charset="0"/>
              </a:rPr>
              <a:t>ОЗНАЧАЕТ </a:t>
            </a:r>
            <a:r>
              <a:rPr lang="ru-RU" sz="2800" b="1" i="1" dirty="0" smtClean="0">
                <a:solidFill>
                  <a:schemeClr val="bg1"/>
                </a:solidFill>
                <a:latin typeface="Bodoni MT" pitchFamily="18" charset="0"/>
              </a:rPr>
              <a:t>ОТКРОВЕННОСТЬ, БЛАГОРОДСТВО, СОВЕРШЕНСТВО.</a:t>
            </a:r>
          </a:p>
          <a:p>
            <a:pPr indent="11113" eaLnBrk="1" hangingPunct="1"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Castellar" pitchFamily="18" charset="0"/>
              </a:rPr>
              <a:t>СИНИЙ </a:t>
            </a:r>
            <a:r>
              <a:rPr lang="ru-RU" sz="2800" b="1" i="1" dirty="0" smtClean="0">
                <a:latin typeface="Castellar" pitchFamily="18" charset="0"/>
              </a:rPr>
              <a:t>– </a:t>
            </a:r>
            <a:r>
              <a:rPr lang="ru-RU" sz="2800" b="1" i="1" dirty="0" smtClean="0">
                <a:solidFill>
                  <a:srgbClr val="00B0F0"/>
                </a:solidFill>
                <a:latin typeface="Castellar" pitchFamily="18" charset="0"/>
              </a:rPr>
              <a:t>ВЕРНОСТЬ И ЧЕСТНОСТЬ</a:t>
            </a:r>
            <a:r>
              <a:rPr lang="ru-RU" sz="2800" b="1" i="1" dirty="0" smtClean="0">
                <a:solidFill>
                  <a:srgbClr val="336600"/>
                </a:solidFill>
                <a:latin typeface="Castellar" pitchFamily="18" charset="0"/>
              </a:rPr>
              <a:t>.</a:t>
            </a:r>
          </a:p>
          <a:p>
            <a:pPr indent="11113" eaLnBrk="1" hangingPunct="1">
              <a:buFont typeface="Wingdings" pitchFamily="2" charset="2"/>
              <a:buNone/>
            </a:pPr>
            <a:r>
              <a:rPr lang="ru-RU" sz="2800" b="1" i="1" dirty="0" smtClean="0">
                <a:solidFill>
                  <a:schemeClr val="hlink"/>
                </a:solidFill>
                <a:latin typeface="Castellar" pitchFamily="18" charset="0"/>
              </a:rPr>
              <a:t>КРАСНЫЙ </a:t>
            </a:r>
            <a:r>
              <a:rPr lang="ru-RU" sz="2800" b="1" i="1" dirty="0" smtClean="0">
                <a:latin typeface="Castellar" pitchFamily="18" charset="0"/>
              </a:rPr>
              <a:t>– </a:t>
            </a:r>
            <a:r>
              <a:rPr lang="ru-RU" sz="2800" b="1" i="1" dirty="0" smtClean="0">
                <a:solidFill>
                  <a:srgbClr val="FF5050"/>
                </a:solidFill>
                <a:latin typeface="Castellar" pitchFamily="18" charset="0"/>
              </a:rPr>
              <a:t>МУЖЕСТВО, ОТВАГУ, ГЕРОИЗМ.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292725" y="141287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Нашему флагу 300 ЛЕТ, </a:t>
            </a:r>
            <a:b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</a:b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его утвердил царь Пётр </a:t>
            </a:r>
            <a:r>
              <a:rPr lang="en-US" sz="4000" b="1" i="1" smtClean="0">
                <a:solidFill>
                  <a:srgbClr val="9900CC"/>
                </a:solidFill>
                <a:latin typeface="Castellar" pitchFamily="18" charset="0"/>
              </a:rPr>
              <a:t>I</a:t>
            </a: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20938"/>
            <a:ext cx="7772400" cy="3711575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Castellar" pitchFamily="18" charset="0"/>
              </a:rPr>
              <a:t>В России существует </a:t>
            </a:r>
            <a:r>
              <a:rPr lang="ru-RU" b="1" i="1" dirty="0" smtClean="0">
                <a:latin typeface="Castellar" pitchFamily="18" charset="0"/>
              </a:rPr>
              <a:t>праздник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/>
                </a:solidFill>
                <a:latin typeface="Rockwell Extra Bold" pitchFamily="18" charset="0"/>
              </a:rPr>
              <a:t>ДЕНЬ </a:t>
            </a:r>
            <a:r>
              <a:rPr lang="ru-RU" b="1" i="1" dirty="0" smtClean="0">
                <a:solidFill>
                  <a:schemeClr val="tx2"/>
                </a:solidFill>
                <a:latin typeface="Rockwell Extra Bold" pitchFamily="18" charset="0"/>
              </a:rPr>
              <a:t>ГОСУДАРСТВЕННОГО ФЛАГА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/>
                </a:solidFill>
                <a:latin typeface="Rockwell Extra Bold" pitchFamily="18" charset="0"/>
              </a:rPr>
              <a:t>РОССИЙСКОЙ ФЕДЕРАЦИИ</a:t>
            </a:r>
            <a:r>
              <a:rPr lang="ru-RU" b="1" i="1" dirty="0" smtClean="0">
                <a:latin typeface="Castellar" pitchFamily="18" charset="0"/>
              </a:rPr>
              <a:t>, </a:t>
            </a:r>
          </a:p>
          <a:p>
            <a:pPr algn="ctr">
              <a:buNone/>
            </a:pPr>
            <a:r>
              <a:rPr lang="ru-RU" b="1" i="1" dirty="0" smtClean="0">
                <a:latin typeface="Castellar" pitchFamily="18" charset="0"/>
              </a:rPr>
              <a:t>к</a:t>
            </a:r>
            <a:r>
              <a:rPr lang="ru-RU" b="1" i="1" dirty="0" smtClean="0">
                <a:latin typeface="Castellar" pitchFamily="18" charset="0"/>
              </a:rPr>
              <a:t>оторый отмечается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3300"/>
                </a:solidFill>
                <a:latin typeface="Copperplate Gothic Bold" pitchFamily="34" charset="0"/>
              </a:rPr>
              <a:t>22 АВГУСТА.</a:t>
            </a:r>
            <a:r>
              <a:rPr lang="ru-RU" dirty="0" smtClean="0"/>
              <a:t> </a:t>
            </a:r>
            <a:endParaRPr lang="ru-RU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dirty="0" smtClean="0">
                <a:solidFill>
                  <a:schemeClr val="tx2"/>
                </a:solidFill>
                <a:latin typeface="Rockwell Extra Bold" pitchFamily="18" charset="0"/>
              </a:rPr>
              <a:t>.</a:t>
            </a:r>
            <a:endParaRPr lang="ru-RU" b="1" i="1" dirty="0" smtClean="0">
              <a:solidFill>
                <a:schemeClr val="tx2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Verdana" pitchFamily="34" charset="0"/>
              </a:rPr>
              <a:t>ГОСУДАРСТВЕННЫЙ ГИМН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133600"/>
            <a:ext cx="4968875" cy="439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dirty="0" smtClean="0">
                <a:solidFill>
                  <a:srgbClr val="CC0000"/>
                </a:solidFill>
                <a:latin typeface="Rockwell Extra Bold" pitchFamily="18" charset="0"/>
              </a:rPr>
              <a:t>Гимн</a:t>
            </a:r>
            <a:r>
              <a:rPr lang="ru-RU" dirty="0" smtClean="0">
                <a:latin typeface="Rockwell Extra Bold" pitchFamily="18" charset="0"/>
              </a:rPr>
              <a:t> </a:t>
            </a:r>
            <a:endParaRPr lang="ru-RU" dirty="0" smtClean="0">
              <a:latin typeface="Rockwell Extra Bol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dirty="0" smtClean="0"/>
              <a:t>– </a:t>
            </a:r>
            <a:r>
              <a:rPr lang="ru-RU" sz="2400" b="1" i="1" dirty="0" smtClean="0">
                <a:latin typeface="Rockwell Extra Bold" pitchFamily="18" charset="0"/>
              </a:rPr>
              <a:t>это главная песня страны.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dirty="0" smtClean="0">
              <a:latin typeface="Rockwell Extra Bol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Rockwell Extra Bold" pitchFamily="18" charset="0"/>
              </a:rPr>
              <a:t>Слово </a:t>
            </a:r>
            <a:r>
              <a:rPr lang="ru-RU" sz="2400" b="1" i="1" dirty="0" smtClean="0">
                <a:latin typeface="Rockwell Extra Bold" pitchFamily="18" charset="0"/>
              </a:rPr>
              <a:t>гимн греческое и означает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folHlink"/>
                </a:solidFill>
                <a:latin typeface="Rockwell Extra Bold" pitchFamily="18" charset="0"/>
              </a:rPr>
              <a:t>ВОСХВАЛЕНИЕ</a:t>
            </a:r>
            <a:r>
              <a:rPr lang="ru-RU" sz="2400" b="1" i="1" dirty="0" smtClean="0">
                <a:latin typeface="Rockwell Extra Bold" pitchFamily="18" charset="0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i="1" dirty="0" smtClean="0">
              <a:latin typeface="Rockwell Extra Bol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Rockwell Extra Bold" pitchFamily="18" charset="0"/>
              </a:rPr>
              <a:t>Гимн </a:t>
            </a:r>
            <a:r>
              <a:rPr lang="ru-RU" sz="2400" b="1" i="1" dirty="0" smtClean="0">
                <a:latin typeface="Rockwell Extra Bold" pitchFamily="18" charset="0"/>
              </a:rPr>
              <a:t>России был принят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Rockwell Extra Bold" pitchFamily="18" charset="0"/>
              </a:rPr>
              <a:t> в 2000 году.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i="1" dirty="0" smtClean="0">
              <a:latin typeface="Rockwell Extra Bold" pitchFamily="18" charset="0"/>
            </a:endParaRPr>
          </a:p>
        </p:txBody>
      </p:sp>
      <p:pic>
        <p:nvPicPr>
          <p:cNvPr id="15364" name="Picture 7" descr="гимн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060575"/>
            <a:ext cx="3525838" cy="4537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Documents and Settings\User\Рабочий стол\9646528d263211e4a1483085a99aa192_b7fc28a9277411e4a1173085a99aa192-480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040" y="188979"/>
            <a:ext cx="4806280" cy="64083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Rockwell Extra Bold" pitchFamily="18" charset="0"/>
              </a:rPr>
              <a:t>СИМВОЛЫ РОССИИ</a:t>
            </a:r>
          </a:p>
        </p:txBody>
      </p:sp>
      <p:pic>
        <p:nvPicPr>
          <p:cNvPr id="17411" name="Picture 24" descr="символы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988840"/>
            <a:ext cx="3771974" cy="4435475"/>
          </a:xfrm>
          <a:noFill/>
        </p:spPr>
      </p:pic>
      <p:pic>
        <p:nvPicPr>
          <p:cNvPr id="17412" name="Picture 25" descr="крем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8024" y="1989139"/>
            <a:ext cx="4032126" cy="446419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>
          <a:xfrm>
            <a:off x="1043608" y="216297"/>
            <a:ext cx="7740650" cy="2060575"/>
          </a:xfrm>
        </p:spPr>
        <p:txBody>
          <a:bodyPr/>
          <a:lstStyle/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Как у каждого 	государства, </a:t>
            </a:r>
            <a:br>
              <a:rPr lang="ru-RU" sz="3200" b="1" i="1" dirty="0" smtClean="0">
                <a:latin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</a:rPr>
              <a:t>у России есть свои государственные символы:</a:t>
            </a:r>
            <a:br>
              <a:rPr lang="ru-RU" sz="3200" b="1" i="1" dirty="0" smtClean="0">
                <a:latin typeface="Times New Roman" pitchFamily="18" charset="0"/>
              </a:rPr>
            </a:br>
            <a:endParaRPr lang="ru-RU" sz="3200" b="1" i="1" dirty="0" smtClean="0">
              <a:latin typeface="Times New Roman" pitchFamily="18" charset="0"/>
            </a:endParaRPr>
          </a:p>
        </p:txBody>
      </p:sp>
      <p:graphicFrame>
        <p:nvGraphicFramePr>
          <p:cNvPr id="1026" name="Organization Chart 10"/>
          <p:cNvGraphicFramePr>
            <a:graphicFrameLocks/>
          </p:cNvGraphicFramePr>
          <p:nvPr>
            <p:ph type="dgm" idx="1"/>
          </p:nvPr>
        </p:nvGraphicFramePr>
        <p:xfrm>
          <a:off x="969963" y="1989138"/>
          <a:ext cx="7704137" cy="456723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769100" cy="216058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Гербы появились очень давно,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около 4 тысяч лет назад.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Слово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« ГЕРБ »</a:t>
            </a:r>
            <a:r>
              <a:rPr lang="ru-RU" sz="3200" b="1" i="1" smtClean="0">
                <a:latin typeface="Castellar" pitchFamily="18" charset="0"/>
              </a:rPr>
              <a:t> немецкое 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ЭРБЕ </a:t>
            </a:r>
            <a:r>
              <a:rPr lang="ru-RU" sz="3200" b="1" i="1" smtClean="0">
                <a:latin typeface="Castellar" pitchFamily="18" charset="0"/>
              </a:rPr>
              <a:t>и </a:t>
            </a:r>
            <a:br>
              <a:rPr lang="ru-RU" sz="3200" b="1" i="1" smtClean="0">
                <a:latin typeface="Castellar" pitchFamily="18" charset="0"/>
              </a:rPr>
            </a:br>
            <a:endParaRPr lang="ru-RU" sz="3200" b="1" i="1" smtClean="0">
              <a:latin typeface="Castellar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7772400" cy="46815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folHlink"/>
                </a:solidFill>
                <a:latin typeface="Arial Unicode MS" pitchFamily="34" charset="-128"/>
              </a:rPr>
              <a:t>обозначает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dirty="0" smtClean="0">
                <a:solidFill>
                  <a:srgbClr val="D60093"/>
                </a:solidFill>
                <a:latin typeface="Castellar" pitchFamily="18" charset="0"/>
              </a:rPr>
              <a:t>НАСЛЕДСТВО.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dirty="0" smtClean="0">
                <a:latin typeface="Castellar" pitchFamily="18" charset="0"/>
              </a:rPr>
              <a:t>Герб показывает исторические традиции страны.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074150" y="5784850"/>
            <a:ext cx="69850" cy="10731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 smtClean="0">
                <a:latin typeface="Rockwell Extra Bold" pitchFamily="18" charset="0"/>
              </a:rPr>
              <a:t>ГЕРБ </a:t>
            </a:r>
            <a:br>
              <a:rPr lang="ru-RU" sz="4000" b="1" i="1" dirty="0" smtClean="0">
                <a:latin typeface="Rockwell Extra Bold" pitchFamily="18" charset="0"/>
              </a:rPr>
            </a:br>
            <a:r>
              <a:rPr lang="ru-RU" sz="4000" b="1" i="1" dirty="0" smtClean="0">
                <a:latin typeface="Rockwell Extra Bold" pitchFamily="18" charset="0"/>
              </a:rPr>
              <a:t>РОССИЙСКОЙ ФЕДЕРАЦИИ</a:t>
            </a:r>
          </a:p>
        </p:txBody>
      </p:sp>
      <p:pic>
        <p:nvPicPr>
          <p:cNvPr id="6147" name="Picture 7" descr="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33600"/>
            <a:ext cx="3527425" cy="4248150"/>
          </a:xfrm>
          <a:noFill/>
        </p:spPr>
      </p:pic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844675"/>
            <a:ext cx="4959350" cy="5013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dirty="0" smtClean="0">
                <a:latin typeface="Castellar" pitchFamily="18" charset="0"/>
              </a:rPr>
              <a:t>	</a:t>
            </a:r>
            <a:r>
              <a:rPr lang="ru-RU" b="1" i="1" dirty="0" smtClean="0">
                <a:latin typeface="Castellar" pitchFamily="18" charset="0"/>
              </a:rPr>
              <a:t>На гербе изображён двуглавый орёл с распростёртыми крыльями, с тремя коронами. </a:t>
            </a:r>
            <a:r>
              <a:rPr lang="ru-RU" b="1" i="1" dirty="0" smtClean="0">
                <a:latin typeface="Castellar" pitchFamily="18" charset="0"/>
              </a:rPr>
              <a:t>Это </a:t>
            </a:r>
            <a:r>
              <a:rPr lang="ru-RU" b="1" i="1" dirty="0" smtClean="0">
                <a:latin typeface="Castellar" pitchFamily="18" charset="0"/>
              </a:rPr>
              <a:t>обозначает единство царств: Казанского, Астраханского и Сибирского.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dirty="0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1187450" y="188913"/>
            <a:ext cx="7489825" cy="2016125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latin typeface="Castellar" pitchFamily="18" charset="0"/>
              </a:rPr>
              <a:t>Изображены на гербе символы власти:</a:t>
            </a:r>
            <a:br>
              <a:rPr lang="ru-RU" sz="4000" b="1" i="1" smtClean="0">
                <a:latin typeface="Castellar" pitchFamily="18" charset="0"/>
              </a:rPr>
            </a:br>
            <a:endParaRPr lang="ru-RU" sz="4000" b="1" i="1" smtClean="0">
              <a:latin typeface="Castellar" pitchFamily="18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43862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3600" b="1" i="1" dirty="0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i="1" dirty="0" smtClean="0">
                <a:latin typeface="Castellar" pitchFamily="18" charset="0"/>
              </a:rPr>
              <a:t>Скипетр.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i="1" dirty="0" smtClean="0">
                <a:latin typeface="Castellar" pitchFamily="18" charset="0"/>
              </a:rPr>
              <a:t>Держава.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dirty="0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А на груди </a:t>
            </a:r>
            <a:r>
              <a:rPr lang="ru-RU" b="1" i="1" dirty="0" smtClean="0">
                <a:latin typeface="Castellar" pitchFamily="18" charset="0"/>
              </a:rPr>
              <a:t>орла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rgbClr val="CC0000"/>
                </a:solidFill>
                <a:latin typeface="Rockwell Extra Bold" pitchFamily="18" charset="0"/>
              </a:rPr>
              <a:t>ГЕРБ </a:t>
            </a:r>
            <a:r>
              <a:rPr lang="ru-RU" sz="3600" b="1" i="1" dirty="0" smtClean="0">
                <a:solidFill>
                  <a:srgbClr val="CC0000"/>
                </a:solidFill>
                <a:latin typeface="Rockwell Extra Bold" pitchFamily="18" charset="0"/>
              </a:rPr>
              <a:t>МОСКВЫ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dirty="0" smtClean="0">
              <a:solidFill>
                <a:srgbClr val="CC0000"/>
              </a:solidFill>
              <a:latin typeface="Castellar" pitchFamily="18" charset="0"/>
            </a:endParaRPr>
          </a:p>
        </p:txBody>
      </p:sp>
      <p:pic>
        <p:nvPicPr>
          <p:cNvPr id="717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9992" y="1916113"/>
            <a:ext cx="4455096" cy="43926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CC0000"/>
                </a:solidFill>
              </a:rPr>
              <a:t>Государственный флаг-</a:t>
            </a:r>
            <a:r>
              <a:rPr lang="ru-RU" smtClean="0"/>
              <a:t> </a:t>
            </a:r>
            <a:r>
              <a:rPr lang="ru-RU" b="1" i="1" smtClean="0">
                <a:solidFill>
                  <a:schemeClr val="tx1"/>
                </a:solidFill>
                <a:latin typeface="Castellar" pitchFamily="18" charset="0"/>
              </a:rPr>
              <a:t>важный символ страны.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80645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	</a:t>
            </a:r>
            <a:r>
              <a:rPr lang="ru-RU" sz="2800" b="1" i="1" dirty="0" smtClean="0">
                <a:latin typeface="Castellar" pitchFamily="18" charset="0"/>
              </a:rPr>
              <a:t>Он подлежит защите как внутри страны, так за её пределами.</a:t>
            </a:r>
          </a:p>
          <a:p>
            <a:pPr indent="11113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latin typeface="Castellar" pitchFamily="18" charset="0"/>
              </a:rPr>
              <a:t>Его </a:t>
            </a:r>
            <a:r>
              <a:rPr lang="ru-RU" sz="2800" b="1" i="1" dirty="0" smtClean="0">
                <a:latin typeface="Castellar" pitchFamily="18" charset="0"/>
              </a:rPr>
              <a:t>оскорбление рассматривается </a:t>
            </a:r>
            <a:r>
              <a:rPr lang="ru-RU" sz="2800" b="1" i="1" dirty="0" smtClean="0">
                <a:latin typeface="Castellar" pitchFamily="18" charset="0"/>
              </a:rPr>
              <a:t>как оскорбление </a:t>
            </a:r>
            <a:r>
              <a:rPr lang="ru-RU" sz="2800" b="1" i="1" dirty="0" smtClean="0">
                <a:latin typeface="Castellar" pitchFamily="18" charset="0"/>
              </a:rPr>
              <a:t>чести народа и государства.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dirty="0" smtClean="0">
              <a:latin typeface="Castellar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i="1" dirty="0" smtClean="0">
                <a:solidFill>
                  <a:srgbClr val="FF0000"/>
                </a:solidFill>
                <a:latin typeface="Castellar" pitchFamily="18" charset="0"/>
              </a:rPr>
              <a:t>ФЛАГ-</a:t>
            </a:r>
            <a:r>
              <a:rPr lang="ru-RU" sz="6000" b="1" i="1" dirty="0" smtClean="0">
                <a:latin typeface="Castellar" pitchFamily="18" charset="0"/>
              </a:rPr>
              <a:t> </a:t>
            </a:r>
            <a:endParaRPr lang="ru-RU" sz="6000" b="1" i="1" dirty="0" smtClean="0">
              <a:latin typeface="Castellar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i="1" dirty="0" smtClean="0">
                <a:latin typeface="Castellar" pitchFamily="18" charset="0"/>
              </a:rPr>
              <a:t>это </a:t>
            </a:r>
            <a:r>
              <a:rPr lang="ru-RU" sz="6000" b="1" i="1" dirty="0" smtClean="0">
                <a:latin typeface="Castellar" pitchFamily="18" charset="0"/>
              </a:rPr>
              <a:t>СВЯТЫНЯ.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ФЛАГ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017713"/>
            <a:ext cx="3810000" cy="364353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На нашем флаге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 три цвета:</a:t>
            </a:r>
          </a:p>
          <a:p>
            <a:pPr eaLnBrk="1" hangingPunct="1"/>
            <a:r>
              <a:rPr lang="ru-RU" sz="2800" b="1" i="1" dirty="0" smtClean="0">
                <a:solidFill>
                  <a:srgbClr val="FFFF66"/>
                </a:solidFill>
                <a:latin typeface="Castellar" pitchFamily="18" charset="0"/>
              </a:rPr>
              <a:t>Белый.</a:t>
            </a:r>
          </a:p>
          <a:p>
            <a:pPr eaLnBrk="1" hangingPunct="1"/>
            <a:r>
              <a:rPr lang="ru-RU" sz="2800" b="1" i="1" dirty="0" smtClean="0">
                <a:solidFill>
                  <a:schemeClr val="tx2"/>
                </a:solidFill>
                <a:latin typeface="Castellar" pitchFamily="18" charset="0"/>
              </a:rPr>
              <a:t>Синий.</a:t>
            </a:r>
          </a:p>
          <a:p>
            <a:pPr eaLnBrk="1" hangingPunct="1"/>
            <a:r>
              <a:rPr lang="ru-RU" sz="2800" b="1" i="1" dirty="0" smtClean="0">
                <a:solidFill>
                  <a:srgbClr val="FF0000"/>
                </a:solidFill>
                <a:latin typeface="Castellar" pitchFamily="18" charset="0"/>
              </a:rPr>
              <a:t>Красный.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dirty="0" smtClean="0">
                <a:latin typeface="Castellar" pitchFamily="18" charset="0"/>
              </a:rPr>
              <a:t>Флаг </a:t>
            </a:r>
            <a:r>
              <a:rPr lang="ru-RU" sz="2800" b="1" i="1" dirty="0" smtClean="0">
                <a:latin typeface="Castellar" pitchFamily="18" charset="0"/>
              </a:rPr>
              <a:t>- </a:t>
            </a:r>
            <a:r>
              <a:rPr lang="ru-RU" sz="2800" b="1" i="1" dirty="0" err="1" smtClean="0">
                <a:latin typeface="Castellar" pitchFamily="18" charset="0"/>
              </a:rPr>
              <a:t>триколор</a:t>
            </a:r>
            <a:r>
              <a:rPr lang="ru-RU" sz="2800" b="1" i="1" dirty="0" smtClean="0">
                <a:latin typeface="Castellar" pitchFamily="18" charset="0"/>
              </a:rPr>
              <a:t>.</a:t>
            </a:r>
          </a:p>
        </p:txBody>
      </p:sp>
      <p:pic>
        <p:nvPicPr>
          <p:cNvPr id="9221" name="Picture 4" descr="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681538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C00000"/>
                </a:solidFill>
                <a:latin typeface="Castellar" pitchFamily="18" charset="0"/>
              </a:rPr>
              <a:t>История происхождения </a:t>
            </a:r>
            <a:r>
              <a:rPr lang="ru-RU" b="1" i="1" dirty="0" err="1" smtClean="0">
                <a:solidFill>
                  <a:srgbClr val="C00000"/>
                </a:solidFill>
                <a:latin typeface="Castellar" pitchFamily="18" charset="0"/>
              </a:rPr>
              <a:t>триколора</a:t>
            </a:r>
            <a:endParaRPr lang="ru-RU" b="1" i="1" dirty="0" smtClean="0">
              <a:solidFill>
                <a:srgbClr val="C00000"/>
              </a:solidFill>
              <a:latin typeface="Castellar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32546"/>
            <a:ext cx="8955088" cy="4868862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2800" b="1" i="1" dirty="0" smtClean="0">
                <a:latin typeface="Castellar" pitchFamily="18" charset="0"/>
              </a:rPr>
              <a:t>У историков существует несколько версий происхождения цветов в Государственном флаге.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800" b="1" i="1" dirty="0" smtClean="0">
                <a:latin typeface="Castellar" pitchFamily="18" charset="0"/>
              </a:rPr>
              <a:t>Первая версия относится к временам правления Петра </a:t>
            </a:r>
            <a:r>
              <a:rPr lang="en-US" sz="2800" b="1" i="1" dirty="0" smtClean="0">
                <a:latin typeface="Castellar" pitchFamily="18" charset="0"/>
              </a:rPr>
              <a:t>I</a:t>
            </a:r>
            <a:r>
              <a:rPr lang="ru-RU" sz="2800" b="1" i="1" dirty="0" smtClean="0">
                <a:latin typeface="Castellar" pitchFamily="18" charset="0"/>
              </a:rPr>
              <a:t>, который взял эти цвета у герба Москвы:</a:t>
            </a:r>
          </a:p>
          <a:p>
            <a:pPr eaLnBrk="1" hangingPunct="1"/>
            <a:r>
              <a:rPr lang="ru-RU" sz="2800" b="1" i="1" dirty="0" smtClean="0">
                <a:solidFill>
                  <a:srgbClr val="FFFF66"/>
                </a:solidFill>
                <a:latin typeface="Castellar" pitchFamily="18" charset="0"/>
              </a:rPr>
              <a:t>Белый</a:t>
            </a:r>
            <a:r>
              <a:rPr lang="ru-RU" sz="2800" b="1" i="1" dirty="0" smtClean="0">
                <a:latin typeface="Castellar" pitchFamily="18" charset="0"/>
              </a:rPr>
              <a:t> - это белый</a:t>
            </a:r>
            <a:r>
              <a:rPr lang="ru-RU" sz="2800" b="1" i="1" dirty="0" smtClean="0">
                <a:solidFill>
                  <a:srgbClr val="FFFF99"/>
                </a:solidFill>
                <a:latin typeface="Castellar" pitchFamily="18" charset="0"/>
              </a:rPr>
              <a:t> </a:t>
            </a:r>
            <a:r>
              <a:rPr lang="ru-RU" sz="2800" b="1" i="1" dirty="0" smtClean="0">
                <a:latin typeface="Castellar" pitchFamily="18" charset="0"/>
              </a:rPr>
              <a:t>конь.</a:t>
            </a:r>
          </a:p>
          <a:p>
            <a:pPr eaLnBrk="1" hangingPunct="1"/>
            <a:r>
              <a:rPr lang="ru-RU" sz="2800" b="1" i="1" dirty="0" smtClean="0">
                <a:solidFill>
                  <a:srgbClr val="000099"/>
                </a:solidFill>
                <a:latin typeface="Castellar" pitchFamily="18" charset="0"/>
              </a:rPr>
              <a:t>Синий</a:t>
            </a:r>
            <a:r>
              <a:rPr lang="ru-RU" sz="2800" b="1" i="1" dirty="0" smtClean="0">
                <a:latin typeface="Castellar" pitchFamily="18" charset="0"/>
              </a:rPr>
              <a:t> – это синий плащ на Георгии </a:t>
            </a:r>
            <a:r>
              <a:rPr lang="ru-RU" sz="2800" b="1" i="1" dirty="0" smtClean="0">
                <a:latin typeface="Castellar" pitchFamily="18" charset="0"/>
              </a:rPr>
              <a:t>Победоносце</a:t>
            </a:r>
            <a:r>
              <a:rPr lang="ru-RU" sz="2800" b="1" i="1" dirty="0" smtClean="0">
                <a:latin typeface="Castellar" pitchFamily="18" charset="0"/>
              </a:rPr>
              <a:t>.</a:t>
            </a:r>
          </a:p>
          <a:p>
            <a:pPr eaLnBrk="1" hangingPunct="1"/>
            <a:r>
              <a:rPr lang="ru-RU" sz="2800" b="1" i="1" dirty="0" smtClean="0">
                <a:solidFill>
                  <a:srgbClr val="FF0000"/>
                </a:solidFill>
                <a:latin typeface="Castellar" pitchFamily="18" charset="0"/>
              </a:rPr>
              <a:t>Красный</a:t>
            </a:r>
            <a:r>
              <a:rPr lang="ru-RU" sz="2800" b="1" i="1" dirty="0" smtClean="0">
                <a:latin typeface="Castellar" pitchFamily="18" charset="0"/>
              </a:rPr>
              <a:t> – это красный щит герба.</a:t>
            </a:r>
          </a:p>
          <a:p>
            <a:pPr eaLnBrk="1" hangingPunct="1"/>
            <a:endParaRPr lang="ru-RU" sz="2800" b="1" i="1" dirty="0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251520" y="214313"/>
            <a:ext cx="8692455" cy="1485900"/>
          </a:xfrm>
        </p:spPr>
        <p:txBody>
          <a:bodyPr/>
          <a:lstStyle/>
          <a:p>
            <a:pPr marL="1071563" indent="-1071563" algn="just" eaLnBrk="1" hangingPunct="1"/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Вторая точка зрения утверждает, что появление </a:t>
            </a:r>
            <a:r>
              <a:rPr lang="ru-RU" sz="3200" b="1" i="1" dirty="0" err="1" smtClean="0">
                <a:solidFill>
                  <a:schemeClr val="tx1"/>
                </a:solidFill>
                <a:latin typeface="Castellar" pitchFamily="18" charset="0"/>
              </a:rPr>
              <a:t>триколора</a:t>
            </a:r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 имеет историческое </a:t>
            </a:r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    значение</a:t>
            </a:r>
            <a:r>
              <a:rPr lang="ru-RU" sz="3200" b="1" i="1" dirty="0" smtClean="0">
                <a:solidFill>
                  <a:schemeClr val="tx1"/>
                </a:solidFill>
                <a:latin typeface="Castellar" pitchFamily="18" charset="0"/>
              </a:rPr>
              <a:t>.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144000" cy="4868862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Чередующиеся белая, синяя и красная полосы появились во времена правления отца Петра</a:t>
            </a:r>
            <a:r>
              <a:rPr lang="en-US" b="1" i="1" dirty="0" smtClean="0">
                <a:latin typeface="Castellar" pitchFamily="18" charset="0"/>
              </a:rPr>
              <a:t> I</a:t>
            </a:r>
            <a:r>
              <a:rPr lang="ru-RU" b="1" i="1" dirty="0" smtClean="0">
                <a:latin typeface="Castellar" pitchFamily="18" charset="0"/>
              </a:rPr>
              <a:t> – царя Алексея Михайловича.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В те времена Россия </a:t>
            </a:r>
            <a:r>
              <a:rPr lang="ru-RU" b="1" i="1" dirty="0" smtClean="0">
                <a:latin typeface="Castellar" pitchFamily="18" charset="0"/>
              </a:rPr>
              <a:t>была многонациональным </a:t>
            </a:r>
            <a:r>
              <a:rPr lang="ru-RU" b="1" i="1" dirty="0" smtClean="0">
                <a:latin typeface="Castellar" pitchFamily="18" charset="0"/>
              </a:rPr>
              <a:t>государством, и основными </a:t>
            </a:r>
            <a:r>
              <a:rPr lang="ru-RU" b="1" i="1" dirty="0" smtClean="0">
                <a:latin typeface="Castellar" pitchFamily="18" charset="0"/>
              </a:rPr>
              <a:t>народами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b="1" i="1" dirty="0" smtClean="0">
                <a:latin typeface="Castellar" pitchFamily="18" charset="0"/>
              </a:rPr>
              <a:t>считались:</a:t>
            </a:r>
          </a:p>
          <a:p>
            <a:pPr eaLnBrk="1" hangingPunct="1"/>
            <a:r>
              <a:rPr lang="ru-RU" b="1" i="1" dirty="0" smtClean="0">
                <a:latin typeface="Castellar" pitchFamily="18" charset="0"/>
              </a:rPr>
              <a:t>Белорусы </a:t>
            </a:r>
            <a:r>
              <a:rPr lang="ru-RU" b="1" i="1" dirty="0" smtClean="0">
                <a:latin typeface="Castellar" pitchFamily="18" charset="0"/>
              </a:rPr>
              <a:t>( </a:t>
            </a:r>
            <a:r>
              <a:rPr lang="ru-RU" b="1" i="1" dirty="0" smtClean="0">
                <a:solidFill>
                  <a:schemeClr val="bg1"/>
                </a:solidFill>
                <a:latin typeface="Castellar" pitchFamily="18" charset="0"/>
              </a:rPr>
              <a:t>белый цвет </a:t>
            </a:r>
            <a:r>
              <a:rPr lang="ru-RU" b="1" i="1" dirty="0" smtClean="0">
                <a:latin typeface="Castellar" pitchFamily="18" charset="0"/>
              </a:rPr>
              <a:t>).</a:t>
            </a:r>
          </a:p>
          <a:p>
            <a:pPr eaLnBrk="1" hangingPunct="1"/>
            <a:r>
              <a:rPr lang="ru-RU" b="1" i="1" dirty="0" smtClean="0">
                <a:latin typeface="Castellar" pitchFamily="18" charset="0"/>
              </a:rPr>
              <a:t>Украинцы ( </a:t>
            </a:r>
            <a:r>
              <a:rPr lang="ru-RU" b="1" i="1" dirty="0" smtClean="0">
                <a:solidFill>
                  <a:srgbClr val="000099"/>
                </a:solidFill>
                <a:latin typeface="Castellar" pitchFamily="18" charset="0"/>
              </a:rPr>
              <a:t>синий цвет</a:t>
            </a:r>
            <a:r>
              <a:rPr lang="ru-RU" b="1" i="1" dirty="0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dirty="0" smtClean="0">
                <a:latin typeface="Castellar" pitchFamily="18" charset="0"/>
              </a:rPr>
              <a:t>Русские ( </a:t>
            </a:r>
            <a:r>
              <a:rPr lang="ru-RU" b="1" i="1" dirty="0" smtClean="0">
                <a:solidFill>
                  <a:srgbClr val="CC0000"/>
                </a:solidFill>
                <a:latin typeface="Castellar" pitchFamily="18" charset="0"/>
              </a:rPr>
              <a:t>красный цвет</a:t>
            </a:r>
            <a:r>
              <a:rPr lang="ru-RU" b="1" i="1" dirty="0" smtClean="0">
                <a:latin typeface="Castellar" pitchFamily="18" charset="0"/>
              </a:rPr>
              <a:t> 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volika_lukina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simvolika_lukina</Template>
  <TotalTime>25</TotalTime>
  <Words>270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Castellar</vt:lpstr>
      <vt:lpstr>Arial Unicode MS</vt:lpstr>
      <vt:lpstr>Rockwell Extra Bold</vt:lpstr>
      <vt:lpstr>Bodoni MT</vt:lpstr>
      <vt:lpstr>Copperplate Gothic Bold</vt:lpstr>
      <vt:lpstr>Verdana</vt:lpstr>
      <vt:lpstr>simvolika_lukina</vt:lpstr>
      <vt:lpstr> ГОСУДАРСТВЕННЫЕ СИМВОЛЫ РОССИЙСКОЙ ФЕДЕРАЦИИ</vt:lpstr>
      <vt:lpstr>Как у каждого  государства,  у России есть свои государственные символы: </vt:lpstr>
      <vt:lpstr>         Гербы появились очень давно, около 4 тысяч лет назад. Слово « ГЕРБ » немецкое  ЭРБЕ и  </vt:lpstr>
      <vt:lpstr>ГЕРБ  РОССИЙСКОЙ ФЕДЕРАЦИИ</vt:lpstr>
      <vt:lpstr>Изображены на гербе символы власти: </vt:lpstr>
      <vt:lpstr>Государственный флаг- важный символ страны.</vt:lpstr>
      <vt:lpstr>ФЛАГ  РОССИЙСКОЙ ФЕДЕРАЦИИ</vt:lpstr>
      <vt:lpstr>История происхождения триколора</vt:lpstr>
      <vt:lpstr>Вторая точка зрения утверждает, что появление триколора имеет историческое     значение.</vt:lpstr>
      <vt:lpstr>Слайд 10</vt:lpstr>
      <vt:lpstr>По – иному объясняют расцветку Российского флага геральдисты</vt:lpstr>
      <vt:lpstr>Нашему флагу 300 ЛЕТ,  его утвердил царь Пётр I .</vt:lpstr>
      <vt:lpstr>ГОСУДАРСТВЕННЫЙ ГИМН</vt:lpstr>
      <vt:lpstr>Слайд 14</vt:lpstr>
      <vt:lpstr>СИМВОЛЫ РОССИИ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ГОСУДАРСТВЕННЫЕ СИМВОЛЫ РОССИЙСКОЙ ФЕДЕРАЦИИ</dc:title>
  <dc:creator>Admin</dc:creator>
  <cp:lastModifiedBy>RePack by SPecialiST</cp:lastModifiedBy>
  <cp:revision>4</cp:revision>
  <dcterms:created xsi:type="dcterms:W3CDTF">2011-11-27T10:31:28Z</dcterms:created>
  <dcterms:modified xsi:type="dcterms:W3CDTF">2015-06-03T12:06:48Z</dcterms:modified>
</cp:coreProperties>
</file>