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70" r:id="rId7"/>
    <p:sldId id="269" r:id="rId8"/>
    <p:sldId id="266" r:id="rId9"/>
    <p:sldId id="264" r:id="rId10"/>
    <p:sldId id="261" r:id="rId11"/>
    <p:sldId id="262" r:id="rId12"/>
    <p:sldId id="263" r:id="rId13"/>
    <p:sldId id="267" r:id="rId14"/>
    <p:sldId id="265" r:id="rId15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280"/>
    <a:srgbClr val="EDE683"/>
    <a:srgbClr val="F8696B"/>
    <a:srgbClr val="DFD54D"/>
    <a:srgbClr val="ECB770"/>
    <a:srgbClr val="E8755E"/>
    <a:srgbClr val="007DEE"/>
    <a:srgbClr val="3AA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98D1D-743F-4F6A-8495-E78359D4CF4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FCFCFA-ED01-4FFA-BE10-B4259E5A9BCC}">
      <dgm:prSet phldrT="[Текст]"/>
      <dgm:spPr/>
      <dgm:t>
        <a:bodyPr/>
        <a:lstStyle/>
        <a:p>
          <a:r>
            <a:rPr lang="ru-RU"/>
            <a:t>заявитель предоставляет в ОО документы</a:t>
          </a:r>
        </a:p>
        <a:p>
          <a:r>
            <a:rPr lang="ru-RU"/>
            <a:t>(ЕПГУ или почта)</a:t>
          </a:r>
        </a:p>
      </dgm:t>
    </dgm:pt>
    <dgm:pt modelId="{B32E3F04-3794-4415-A69F-F77E4C086741}" type="parTrans" cxnId="{AA5973EC-4125-4CBA-8FC7-8AB5E5EFB6CB}">
      <dgm:prSet/>
      <dgm:spPr/>
      <dgm:t>
        <a:bodyPr/>
        <a:lstStyle/>
        <a:p>
          <a:endParaRPr lang="ru-RU"/>
        </a:p>
      </dgm:t>
    </dgm:pt>
    <dgm:pt modelId="{7FD30D36-A9A2-44A4-89AE-0F2176F48FBC}" type="sibTrans" cxnId="{AA5973EC-4125-4CBA-8FC7-8AB5E5EFB6CB}">
      <dgm:prSet/>
      <dgm:spPr/>
      <dgm:t>
        <a:bodyPr/>
        <a:lstStyle/>
        <a:p>
          <a:endParaRPr lang="ru-RU"/>
        </a:p>
      </dgm:t>
    </dgm:pt>
    <dgm:pt modelId="{026F7FE0-0BE8-438F-80A2-EC7801159CFA}">
      <dgm:prSet phldrT="[Текст]"/>
      <dgm:spPr/>
      <dgm:t>
        <a:bodyPr/>
        <a:lstStyle/>
        <a:p>
          <a:r>
            <a:rPr lang="ru-RU"/>
            <a:t>согласие на тестирование</a:t>
          </a:r>
        </a:p>
      </dgm:t>
    </dgm:pt>
    <dgm:pt modelId="{A730E779-C82C-49C9-BA1C-2A05F5B84CA7}" type="parTrans" cxnId="{552B0D10-4DC4-4631-B58A-75A54940DE8C}">
      <dgm:prSet/>
      <dgm:spPr/>
      <dgm:t>
        <a:bodyPr/>
        <a:lstStyle/>
        <a:p>
          <a:endParaRPr lang="ru-RU"/>
        </a:p>
      </dgm:t>
    </dgm:pt>
    <dgm:pt modelId="{8F56913D-C5C6-4D46-8FED-F418C2A475D1}" type="sibTrans" cxnId="{552B0D10-4DC4-4631-B58A-75A54940DE8C}">
      <dgm:prSet/>
      <dgm:spPr/>
      <dgm:t>
        <a:bodyPr/>
        <a:lstStyle/>
        <a:p>
          <a:endParaRPr lang="ru-RU"/>
        </a:p>
      </dgm:t>
    </dgm:pt>
    <dgm:pt modelId="{A8D84ECF-3116-4E1B-B889-2373E02EF4D2}">
      <dgm:prSet phldrT="[Текст]"/>
      <dgm:spPr/>
      <dgm:t>
        <a:bodyPr/>
        <a:lstStyle/>
        <a:p>
          <a:r>
            <a:rPr lang="ru-RU" dirty="0"/>
            <a:t>ОО в течение 5 </a:t>
          </a:r>
          <a:r>
            <a:rPr lang="ru-RU" dirty="0" smtClean="0"/>
            <a:t>рабочих </a:t>
          </a:r>
          <a:r>
            <a:rPr lang="ru-RU" dirty="0"/>
            <a:t>дней</a:t>
          </a:r>
        </a:p>
      </dgm:t>
    </dgm:pt>
    <dgm:pt modelId="{1084E7DB-BA93-487D-8CC8-D2ECA29435A2}" type="parTrans" cxnId="{D88C5268-201D-48B3-88C6-F5C21782F803}">
      <dgm:prSet/>
      <dgm:spPr/>
      <dgm:t>
        <a:bodyPr/>
        <a:lstStyle/>
        <a:p>
          <a:endParaRPr lang="ru-RU"/>
        </a:p>
      </dgm:t>
    </dgm:pt>
    <dgm:pt modelId="{78791458-8D49-4568-A75E-9713100D82B3}" type="sibTrans" cxnId="{D88C5268-201D-48B3-88C6-F5C21782F803}">
      <dgm:prSet/>
      <dgm:spPr/>
      <dgm:t>
        <a:bodyPr/>
        <a:lstStyle/>
        <a:p>
          <a:endParaRPr lang="ru-RU"/>
        </a:p>
      </dgm:t>
    </dgm:pt>
    <dgm:pt modelId="{5741F832-0EE6-47A6-B55A-42612E6841FB}">
      <dgm:prSet phldrT="[Текст]"/>
      <dgm:spPr/>
      <dgm:t>
        <a:bodyPr/>
        <a:lstStyle/>
        <a:p>
          <a:r>
            <a:rPr lang="ru-RU"/>
            <a:t>проверяет комплектность документов</a:t>
          </a:r>
        </a:p>
      </dgm:t>
    </dgm:pt>
    <dgm:pt modelId="{B3A8A85A-2CB1-4476-8248-6B6053AE8068}" type="parTrans" cxnId="{B5F6D239-038F-4D74-832B-E39F0D36D517}">
      <dgm:prSet/>
      <dgm:spPr/>
      <dgm:t>
        <a:bodyPr/>
        <a:lstStyle/>
        <a:p>
          <a:endParaRPr lang="ru-RU"/>
        </a:p>
      </dgm:t>
    </dgm:pt>
    <dgm:pt modelId="{1C25827B-341F-473A-83C4-EE5AC1921647}" type="sibTrans" cxnId="{B5F6D239-038F-4D74-832B-E39F0D36D517}">
      <dgm:prSet/>
      <dgm:spPr/>
      <dgm:t>
        <a:bodyPr/>
        <a:lstStyle/>
        <a:p>
          <a:endParaRPr lang="ru-RU"/>
        </a:p>
      </dgm:t>
    </dgm:pt>
    <dgm:pt modelId="{6EB7C013-4AA1-4E36-BCE1-3BCEEBF83757}">
      <dgm:prSet phldrT="[Текст]"/>
      <dgm:spPr/>
      <dgm:t>
        <a:bodyPr/>
        <a:lstStyle/>
        <a:p>
          <a:r>
            <a:rPr lang="ru-RU" dirty="0"/>
            <a:t>ОО в течение 25 раб. дней</a:t>
          </a:r>
        </a:p>
      </dgm:t>
    </dgm:pt>
    <dgm:pt modelId="{FB5B9906-3CD2-4BE1-BAC9-CF56E855AE28}" type="parTrans" cxnId="{0D87CD74-14CB-45F4-90B9-B94C7435B104}">
      <dgm:prSet/>
      <dgm:spPr/>
      <dgm:t>
        <a:bodyPr/>
        <a:lstStyle/>
        <a:p>
          <a:endParaRPr lang="ru-RU"/>
        </a:p>
      </dgm:t>
    </dgm:pt>
    <dgm:pt modelId="{06AC6139-0432-4F53-A17C-F4F366B8436F}" type="sibTrans" cxnId="{0D87CD74-14CB-45F4-90B9-B94C7435B104}">
      <dgm:prSet/>
      <dgm:spPr/>
      <dgm:t>
        <a:bodyPr/>
        <a:lstStyle/>
        <a:p>
          <a:endParaRPr lang="ru-RU"/>
        </a:p>
      </dgm:t>
    </dgm:pt>
    <dgm:pt modelId="{422F4220-6F98-46C8-8F5B-F43E8B7D4555}">
      <dgm:prSet phldrT="[Текст]"/>
      <dgm:spPr/>
      <dgm:t>
        <a:bodyPr/>
        <a:lstStyle/>
        <a:p>
          <a:r>
            <a:rPr lang="ru-RU"/>
            <a:t>проверяет достоверность документов (запросы в ГИС и гос.органы)</a:t>
          </a:r>
        </a:p>
      </dgm:t>
    </dgm:pt>
    <dgm:pt modelId="{4737BB83-9D20-4DC0-88DD-9C73D3D73615}" type="parTrans" cxnId="{F8A4D682-2B0E-4D52-BA7F-1CA7DE8B5B72}">
      <dgm:prSet/>
      <dgm:spPr/>
      <dgm:t>
        <a:bodyPr/>
        <a:lstStyle/>
        <a:p>
          <a:endParaRPr lang="ru-RU"/>
        </a:p>
      </dgm:t>
    </dgm:pt>
    <dgm:pt modelId="{434C5973-7107-4832-A1CE-E75DFCA57D20}" type="sibTrans" cxnId="{F8A4D682-2B0E-4D52-BA7F-1CA7DE8B5B72}">
      <dgm:prSet/>
      <dgm:spPr/>
      <dgm:t>
        <a:bodyPr/>
        <a:lstStyle/>
        <a:p>
          <a:endParaRPr lang="ru-RU"/>
        </a:p>
      </dgm:t>
    </dgm:pt>
    <dgm:pt modelId="{C85139AF-F85F-42C2-8F62-E8679AF34BE5}">
      <dgm:prSet phldrT="[Текст]"/>
      <dgm:spPr/>
      <dgm:t>
        <a:bodyPr/>
        <a:lstStyle/>
        <a:p>
          <a:r>
            <a:rPr lang="ru-RU"/>
            <a:t>подтверждение родства заявителя</a:t>
          </a:r>
        </a:p>
      </dgm:t>
    </dgm:pt>
    <dgm:pt modelId="{F26607BD-EF17-497D-8783-E960C80C1987}" type="parTrans" cxnId="{A33952C0-58B2-4C6B-9E53-7A3A93EB14B0}">
      <dgm:prSet/>
      <dgm:spPr/>
      <dgm:t>
        <a:bodyPr/>
        <a:lstStyle/>
        <a:p>
          <a:endParaRPr lang="ru-RU"/>
        </a:p>
      </dgm:t>
    </dgm:pt>
    <dgm:pt modelId="{C52637AF-FB33-40E4-8297-B26838D20C8B}" type="sibTrans" cxnId="{A33952C0-58B2-4C6B-9E53-7A3A93EB14B0}">
      <dgm:prSet/>
      <dgm:spPr/>
      <dgm:t>
        <a:bodyPr/>
        <a:lstStyle/>
        <a:p>
          <a:endParaRPr lang="ru-RU"/>
        </a:p>
      </dgm:t>
    </dgm:pt>
    <dgm:pt modelId="{95BB1E5F-6150-4C68-A666-645847FACCB1}">
      <dgm:prSet phldrT="[Текст]"/>
      <dgm:spPr/>
      <dgm:t>
        <a:bodyPr/>
        <a:lstStyle/>
        <a:p>
          <a:r>
            <a:rPr lang="ru-RU"/>
            <a:t>законность пребывания в РФ</a:t>
          </a:r>
        </a:p>
      </dgm:t>
    </dgm:pt>
    <dgm:pt modelId="{AAD842D7-A181-403E-96B5-1E3FBC2E99A6}" type="parTrans" cxnId="{EF827733-885C-44BA-B03B-DD63CC69B0D6}">
      <dgm:prSet/>
      <dgm:spPr/>
      <dgm:t>
        <a:bodyPr/>
        <a:lstStyle/>
        <a:p>
          <a:endParaRPr lang="ru-RU"/>
        </a:p>
      </dgm:t>
    </dgm:pt>
    <dgm:pt modelId="{7280F079-A4B7-4153-A5DB-1570EEBFB0AA}" type="sibTrans" cxnId="{EF827733-885C-44BA-B03B-DD63CC69B0D6}">
      <dgm:prSet/>
      <dgm:spPr/>
      <dgm:t>
        <a:bodyPr/>
        <a:lstStyle/>
        <a:p>
          <a:endParaRPr lang="ru-RU"/>
        </a:p>
      </dgm:t>
    </dgm:pt>
    <dgm:pt modelId="{AE491E7D-F830-4113-9462-4887F292324C}">
      <dgm:prSet phldrT="[Текст]"/>
      <dgm:spPr/>
      <dgm:t>
        <a:bodyPr/>
        <a:lstStyle/>
        <a:p>
          <a:r>
            <a:rPr lang="ru-RU"/>
            <a:t>дактилоскопическая регистрация</a:t>
          </a:r>
        </a:p>
      </dgm:t>
    </dgm:pt>
    <dgm:pt modelId="{BA7F02C8-891F-4BF8-AD2E-E128E476ED9B}" type="parTrans" cxnId="{87EF976B-2B31-4BA3-A575-0DEB6802C9DA}">
      <dgm:prSet/>
      <dgm:spPr/>
      <dgm:t>
        <a:bodyPr/>
        <a:lstStyle/>
        <a:p>
          <a:endParaRPr lang="ru-RU"/>
        </a:p>
      </dgm:t>
    </dgm:pt>
    <dgm:pt modelId="{63BC38CC-7916-4154-90F9-658F3616041A}" type="sibTrans" cxnId="{87EF976B-2B31-4BA3-A575-0DEB6802C9DA}">
      <dgm:prSet/>
      <dgm:spPr/>
      <dgm:t>
        <a:bodyPr/>
        <a:lstStyle/>
        <a:p>
          <a:endParaRPr lang="ru-RU"/>
        </a:p>
      </dgm:t>
    </dgm:pt>
    <dgm:pt modelId="{D458FA91-5290-48E3-A7AB-3296E5CDFD78}">
      <dgm:prSet phldrT="[Текст]"/>
      <dgm:spPr/>
      <dgm:t>
        <a:bodyPr/>
        <a:lstStyle/>
        <a:p>
          <a:r>
            <a:rPr lang="ru-RU"/>
            <a:t>удостоверение личности</a:t>
          </a:r>
        </a:p>
      </dgm:t>
    </dgm:pt>
    <dgm:pt modelId="{2DA7FD6D-E408-4D5A-85C9-268757AED1BC}" type="parTrans" cxnId="{38805B47-E250-4684-9883-C104F1816332}">
      <dgm:prSet/>
      <dgm:spPr/>
      <dgm:t>
        <a:bodyPr/>
        <a:lstStyle/>
        <a:p>
          <a:endParaRPr lang="ru-RU"/>
        </a:p>
      </dgm:t>
    </dgm:pt>
    <dgm:pt modelId="{B81E4E06-5F77-40A6-95F4-46BD3D2CF854}" type="sibTrans" cxnId="{38805B47-E250-4684-9883-C104F1816332}">
      <dgm:prSet/>
      <dgm:spPr/>
      <dgm:t>
        <a:bodyPr/>
        <a:lstStyle/>
        <a:p>
          <a:endParaRPr lang="ru-RU"/>
        </a:p>
      </dgm:t>
    </dgm:pt>
    <dgm:pt modelId="{ADD07A29-8CBF-4516-BA94-983395FB59FF}">
      <dgm:prSet phldrT="[Текст]"/>
      <dgm:spPr/>
      <dgm:t>
        <a:bodyPr/>
        <a:lstStyle/>
        <a:p>
          <a:r>
            <a:rPr lang="ru-RU"/>
            <a:t>СНИЛС (</a:t>
          </a:r>
          <a:r>
            <a:rPr lang="ru-RU" u="sng"/>
            <a:t>при наличии</a:t>
          </a:r>
          <a:r>
            <a:rPr lang="ru-RU"/>
            <a:t>)</a:t>
          </a:r>
        </a:p>
      </dgm:t>
    </dgm:pt>
    <dgm:pt modelId="{43397584-F637-4D94-8B18-BD5108DADEC8}" type="parTrans" cxnId="{9B60E667-A550-4DE4-BBF1-FFB538F60ACA}">
      <dgm:prSet/>
      <dgm:spPr/>
      <dgm:t>
        <a:bodyPr/>
        <a:lstStyle/>
        <a:p>
          <a:endParaRPr lang="ru-RU"/>
        </a:p>
      </dgm:t>
    </dgm:pt>
    <dgm:pt modelId="{AB968933-1EB8-43DD-9C4D-5C272786586B}" type="sibTrans" cxnId="{9B60E667-A550-4DE4-BBF1-FFB538F60ACA}">
      <dgm:prSet/>
      <dgm:spPr/>
      <dgm:t>
        <a:bodyPr/>
        <a:lstStyle/>
        <a:p>
          <a:endParaRPr lang="ru-RU"/>
        </a:p>
      </dgm:t>
    </dgm:pt>
    <dgm:pt modelId="{C9C9386E-47D8-4BB0-ADFD-2535073580B3}">
      <dgm:prSet phldrT="[Текст]"/>
      <dgm:spPr/>
      <dgm:t>
        <a:bodyPr/>
        <a:lstStyle/>
        <a:p>
          <a:r>
            <a:rPr lang="ru-RU"/>
            <a:t>мед.заключение</a:t>
          </a:r>
        </a:p>
      </dgm:t>
    </dgm:pt>
    <dgm:pt modelId="{1D3FC397-0E39-489E-A643-07F6DEDAC817}" type="parTrans" cxnId="{CA7E3F4C-8011-43C7-816F-C75D598168B9}">
      <dgm:prSet/>
      <dgm:spPr/>
      <dgm:t>
        <a:bodyPr/>
        <a:lstStyle/>
        <a:p>
          <a:endParaRPr lang="ru-RU"/>
        </a:p>
      </dgm:t>
    </dgm:pt>
    <dgm:pt modelId="{5AE35827-F177-48DB-9890-0E4C9D4D2C87}" type="sibTrans" cxnId="{CA7E3F4C-8011-43C7-816F-C75D598168B9}">
      <dgm:prSet/>
      <dgm:spPr/>
      <dgm:t>
        <a:bodyPr/>
        <a:lstStyle/>
        <a:p>
          <a:endParaRPr lang="ru-RU"/>
        </a:p>
      </dgm:t>
    </dgm:pt>
    <dgm:pt modelId="{D196B92A-D139-495C-86F2-94A02241ADCE}">
      <dgm:prSet phldrT="[Текст]"/>
      <dgm:spPr/>
      <dgm:t>
        <a:bodyPr/>
        <a:lstStyle/>
        <a:p>
          <a:r>
            <a:rPr lang="ru-RU"/>
            <a:t>подтверждение изучения рус.яз. (</a:t>
          </a:r>
          <a:r>
            <a:rPr lang="ru-RU" u="sng"/>
            <a:t>при наличии</a:t>
          </a:r>
          <a:r>
            <a:rPr lang="ru-RU"/>
            <a:t>)</a:t>
          </a:r>
        </a:p>
      </dgm:t>
    </dgm:pt>
    <dgm:pt modelId="{9192783D-20A4-4899-BDC8-25A6DEA0C751}" type="parTrans" cxnId="{96B6B62A-3C5B-4325-812F-1D8BA0BA27DF}">
      <dgm:prSet/>
      <dgm:spPr/>
      <dgm:t>
        <a:bodyPr/>
        <a:lstStyle/>
        <a:p>
          <a:endParaRPr lang="ru-RU"/>
        </a:p>
      </dgm:t>
    </dgm:pt>
    <dgm:pt modelId="{4732E02A-2938-4AC9-A487-60509ED34915}" type="sibTrans" cxnId="{96B6B62A-3C5B-4325-812F-1D8BA0BA27DF}">
      <dgm:prSet/>
      <dgm:spPr/>
      <dgm:t>
        <a:bodyPr/>
        <a:lstStyle/>
        <a:p>
          <a:endParaRPr lang="ru-RU"/>
        </a:p>
      </dgm:t>
    </dgm:pt>
    <dgm:pt modelId="{51C17657-9DAB-4AA6-9221-C1217A28F2A8}">
      <dgm:prSet phldrT="[Текст]"/>
      <dgm:spPr/>
      <dgm:t>
        <a:bodyPr/>
        <a:lstStyle/>
        <a:p>
          <a:r>
            <a:rPr lang="ru-RU"/>
            <a:t>трудовая деятельность родителя </a:t>
          </a:r>
          <a:r>
            <a:rPr lang="ru-RU" u="sng"/>
            <a:t>(при наличии</a:t>
          </a:r>
          <a:r>
            <a:rPr lang="ru-RU"/>
            <a:t>)</a:t>
          </a:r>
        </a:p>
      </dgm:t>
    </dgm:pt>
    <dgm:pt modelId="{DFD50B33-7CB3-4729-973C-F1FF7B9F75D6}" type="parTrans" cxnId="{D73AEE0D-16CF-4B20-8BD8-A7E657ECB257}">
      <dgm:prSet/>
      <dgm:spPr/>
      <dgm:t>
        <a:bodyPr/>
        <a:lstStyle/>
        <a:p>
          <a:endParaRPr lang="ru-RU"/>
        </a:p>
      </dgm:t>
    </dgm:pt>
    <dgm:pt modelId="{BFAE966E-9239-4297-A798-A4F1AB410C83}" type="sibTrans" cxnId="{D73AEE0D-16CF-4B20-8BD8-A7E657ECB257}">
      <dgm:prSet/>
      <dgm:spPr/>
      <dgm:t>
        <a:bodyPr/>
        <a:lstStyle/>
        <a:p>
          <a:endParaRPr lang="ru-RU"/>
        </a:p>
      </dgm:t>
    </dgm:pt>
    <dgm:pt modelId="{08560175-37AD-4891-9550-5808C539EB9E}" type="pres">
      <dgm:prSet presAssocID="{6B298D1D-743F-4F6A-8495-E78359D4CF4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571BE51-3912-4E52-ACDE-E0498C2CBC10}" type="pres">
      <dgm:prSet presAssocID="{3AFCFCFA-ED01-4FFA-BE10-B4259E5A9BCC}" presName="parentText1" presStyleLbl="node1" presStyleIdx="0" presStyleCnt="3" custScaleY="18678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7251A-2DCA-4A8A-90D6-09EE3BCAE9B2}" type="pres">
      <dgm:prSet presAssocID="{3AFCFCFA-ED01-4FFA-BE10-B4259E5A9BCC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0428D-D443-4451-9438-966BBF155465}" type="pres">
      <dgm:prSet presAssocID="{A8D84ECF-3116-4E1B-B889-2373E02EF4D2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79BA2-BBE9-40A4-B09F-88776887F9E1}" type="pres">
      <dgm:prSet presAssocID="{A8D84ECF-3116-4E1B-B889-2373E02EF4D2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5F2AC-35C0-4573-A098-3ABE48EC92ED}" type="pres">
      <dgm:prSet presAssocID="{6EB7C013-4AA1-4E36-BCE1-3BCEEBF83757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5563D-60C5-4C15-B545-A7CBB3CADDB1}" type="pres">
      <dgm:prSet presAssocID="{6EB7C013-4AA1-4E36-BCE1-3BCEEBF83757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1BCAA6-44EE-4866-A63F-06C7CE4B48B9}" type="presOf" srcId="{3AFCFCFA-ED01-4FFA-BE10-B4259E5A9BCC}" destId="{3571BE51-3912-4E52-ACDE-E0498C2CBC10}" srcOrd="0" destOrd="0" presId="urn:microsoft.com/office/officeart/2009/3/layout/IncreasingArrowsProcess"/>
    <dgm:cxn modelId="{84210F60-B7E1-4F00-91E8-CC987ED87003}" type="presOf" srcId="{026F7FE0-0BE8-438F-80A2-EC7801159CFA}" destId="{F4F7251A-2DCA-4A8A-90D6-09EE3BCAE9B2}" srcOrd="0" destOrd="0" presId="urn:microsoft.com/office/officeart/2009/3/layout/IncreasingArrowsProcess"/>
    <dgm:cxn modelId="{0C3CE9F0-A31B-44A7-A46A-D876E151A8C3}" type="presOf" srcId="{6EB7C013-4AA1-4E36-BCE1-3BCEEBF83757}" destId="{53D5F2AC-35C0-4573-A098-3ABE48EC92ED}" srcOrd="0" destOrd="0" presId="urn:microsoft.com/office/officeart/2009/3/layout/IncreasingArrowsProcess"/>
    <dgm:cxn modelId="{F8A4D682-2B0E-4D52-BA7F-1CA7DE8B5B72}" srcId="{6EB7C013-4AA1-4E36-BCE1-3BCEEBF83757}" destId="{422F4220-6F98-46C8-8F5B-F43E8B7D4555}" srcOrd="0" destOrd="0" parTransId="{4737BB83-9D20-4DC0-88DD-9C73D3D73615}" sibTransId="{434C5973-7107-4832-A1CE-E75DFCA57D20}"/>
    <dgm:cxn modelId="{AA506A65-8F17-49C6-9A63-0DC6E78145CC}" type="presOf" srcId="{C9C9386E-47D8-4BB0-ADFD-2535073580B3}" destId="{F4F7251A-2DCA-4A8A-90D6-09EE3BCAE9B2}" srcOrd="0" destOrd="5" presId="urn:microsoft.com/office/officeart/2009/3/layout/IncreasingArrowsProcess"/>
    <dgm:cxn modelId="{EF827733-885C-44BA-B03B-DD63CC69B0D6}" srcId="{3AFCFCFA-ED01-4FFA-BE10-B4259E5A9BCC}" destId="{95BB1E5F-6150-4C68-A666-645847FACCB1}" srcOrd="2" destOrd="0" parTransId="{AAD842D7-A181-403E-96B5-1E3FBC2E99A6}" sibTransId="{7280F079-A4B7-4153-A5DB-1570EEBFB0AA}"/>
    <dgm:cxn modelId="{0D87CD74-14CB-45F4-90B9-B94C7435B104}" srcId="{6B298D1D-743F-4F6A-8495-E78359D4CF43}" destId="{6EB7C013-4AA1-4E36-BCE1-3BCEEBF83757}" srcOrd="2" destOrd="0" parTransId="{FB5B9906-3CD2-4BE1-BAC9-CF56E855AE28}" sibTransId="{06AC6139-0432-4F53-A17C-F4F366B8436F}"/>
    <dgm:cxn modelId="{E8CCB858-18D1-4B0B-990A-60FBB708B572}" type="presOf" srcId="{AE491E7D-F830-4113-9462-4887F292324C}" destId="{F4F7251A-2DCA-4A8A-90D6-09EE3BCAE9B2}" srcOrd="0" destOrd="3" presId="urn:microsoft.com/office/officeart/2009/3/layout/IncreasingArrowsProcess"/>
    <dgm:cxn modelId="{D88C5268-201D-48B3-88C6-F5C21782F803}" srcId="{6B298D1D-743F-4F6A-8495-E78359D4CF43}" destId="{A8D84ECF-3116-4E1B-B889-2373E02EF4D2}" srcOrd="1" destOrd="0" parTransId="{1084E7DB-BA93-487D-8CC8-D2ECA29435A2}" sibTransId="{78791458-8D49-4568-A75E-9713100D82B3}"/>
    <dgm:cxn modelId="{CEF55759-5F62-4156-AD56-ED5F72B873C6}" type="presOf" srcId="{422F4220-6F98-46C8-8F5B-F43E8B7D4555}" destId="{1265563D-60C5-4C15-B545-A7CBB3CADDB1}" srcOrd="0" destOrd="0" presId="urn:microsoft.com/office/officeart/2009/3/layout/IncreasingArrowsProcess"/>
    <dgm:cxn modelId="{96B6B62A-3C5B-4325-812F-1D8BA0BA27DF}" srcId="{3AFCFCFA-ED01-4FFA-BE10-B4259E5A9BCC}" destId="{D196B92A-D139-495C-86F2-94A02241ADCE}" srcOrd="6" destOrd="0" parTransId="{9192783D-20A4-4899-BDC8-25A6DEA0C751}" sibTransId="{4732E02A-2938-4AC9-A487-60509ED34915}"/>
    <dgm:cxn modelId="{FD1FAC4A-9565-4399-8DF6-C6A76EE9A5F5}" type="presOf" srcId="{A8D84ECF-3116-4E1B-B889-2373E02EF4D2}" destId="{CAE0428D-D443-4451-9438-966BBF155465}" srcOrd="0" destOrd="0" presId="urn:microsoft.com/office/officeart/2009/3/layout/IncreasingArrowsProcess"/>
    <dgm:cxn modelId="{711910AB-1316-4A89-99DA-9597B4A771E5}" type="presOf" srcId="{C85139AF-F85F-42C2-8F62-E8679AF34BE5}" destId="{F4F7251A-2DCA-4A8A-90D6-09EE3BCAE9B2}" srcOrd="0" destOrd="1" presId="urn:microsoft.com/office/officeart/2009/3/layout/IncreasingArrowsProcess"/>
    <dgm:cxn modelId="{31F517D5-630E-4610-97D0-728D6C286978}" type="presOf" srcId="{D196B92A-D139-495C-86F2-94A02241ADCE}" destId="{F4F7251A-2DCA-4A8A-90D6-09EE3BCAE9B2}" srcOrd="0" destOrd="6" presId="urn:microsoft.com/office/officeart/2009/3/layout/IncreasingArrowsProcess"/>
    <dgm:cxn modelId="{96BC60BF-E4F1-417D-B1EC-60615A5D944D}" type="presOf" srcId="{6B298D1D-743F-4F6A-8495-E78359D4CF43}" destId="{08560175-37AD-4891-9550-5808C539EB9E}" srcOrd="0" destOrd="0" presId="urn:microsoft.com/office/officeart/2009/3/layout/IncreasingArrowsProcess"/>
    <dgm:cxn modelId="{87EF976B-2B31-4BA3-A575-0DEB6802C9DA}" srcId="{3AFCFCFA-ED01-4FFA-BE10-B4259E5A9BCC}" destId="{AE491E7D-F830-4113-9462-4887F292324C}" srcOrd="3" destOrd="0" parTransId="{BA7F02C8-891F-4BF8-AD2E-E128E476ED9B}" sibTransId="{63BC38CC-7916-4154-90F9-658F3616041A}"/>
    <dgm:cxn modelId="{D73AEE0D-16CF-4B20-8BD8-A7E657ECB257}" srcId="{3AFCFCFA-ED01-4FFA-BE10-B4259E5A9BCC}" destId="{51C17657-9DAB-4AA6-9221-C1217A28F2A8}" srcOrd="8" destOrd="0" parTransId="{DFD50B33-7CB3-4729-973C-F1FF7B9F75D6}" sibTransId="{BFAE966E-9239-4297-A798-A4F1AB410C83}"/>
    <dgm:cxn modelId="{A33952C0-58B2-4C6B-9E53-7A3A93EB14B0}" srcId="{3AFCFCFA-ED01-4FFA-BE10-B4259E5A9BCC}" destId="{C85139AF-F85F-42C2-8F62-E8679AF34BE5}" srcOrd="1" destOrd="0" parTransId="{F26607BD-EF17-497D-8783-E960C80C1987}" sibTransId="{C52637AF-FB33-40E4-8297-B26838D20C8B}"/>
    <dgm:cxn modelId="{EAD4C040-75F0-4301-B850-719A0B8AABD6}" type="presOf" srcId="{51C17657-9DAB-4AA6-9221-C1217A28F2A8}" destId="{F4F7251A-2DCA-4A8A-90D6-09EE3BCAE9B2}" srcOrd="0" destOrd="8" presId="urn:microsoft.com/office/officeart/2009/3/layout/IncreasingArrowsProcess"/>
    <dgm:cxn modelId="{B5F6D239-038F-4D74-832B-E39F0D36D517}" srcId="{A8D84ECF-3116-4E1B-B889-2373E02EF4D2}" destId="{5741F832-0EE6-47A6-B55A-42612E6841FB}" srcOrd="0" destOrd="0" parTransId="{B3A8A85A-2CB1-4476-8248-6B6053AE8068}" sibTransId="{1C25827B-341F-473A-83C4-EE5AC1921647}"/>
    <dgm:cxn modelId="{A798D5C6-D996-4F0B-8648-5A68218A6EFA}" type="presOf" srcId="{95BB1E5F-6150-4C68-A666-645847FACCB1}" destId="{F4F7251A-2DCA-4A8A-90D6-09EE3BCAE9B2}" srcOrd="0" destOrd="2" presId="urn:microsoft.com/office/officeart/2009/3/layout/IncreasingArrowsProcess"/>
    <dgm:cxn modelId="{9B60E667-A550-4DE4-BBF1-FFB538F60ACA}" srcId="{3AFCFCFA-ED01-4FFA-BE10-B4259E5A9BCC}" destId="{ADD07A29-8CBF-4516-BA94-983395FB59FF}" srcOrd="7" destOrd="0" parTransId="{43397584-F637-4D94-8B18-BD5108DADEC8}" sibTransId="{AB968933-1EB8-43DD-9C4D-5C272786586B}"/>
    <dgm:cxn modelId="{AA5973EC-4125-4CBA-8FC7-8AB5E5EFB6CB}" srcId="{6B298D1D-743F-4F6A-8495-E78359D4CF43}" destId="{3AFCFCFA-ED01-4FFA-BE10-B4259E5A9BCC}" srcOrd="0" destOrd="0" parTransId="{B32E3F04-3794-4415-A69F-F77E4C086741}" sibTransId="{7FD30D36-A9A2-44A4-89AE-0F2176F48FBC}"/>
    <dgm:cxn modelId="{C386ECC9-90CC-4D26-98EA-7E9C446754C8}" type="presOf" srcId="{D458FA91-5290-48E3-A7AB-3296E5CDFD78}" destId="{F4F7251A-2DCA-4A8A-90D6-09EE3BCAE9B2}" srcOrd="0" destOrd="4" presId="urn:microsoft.com/office/officeart/2009/3/layout/IncreasingArrowsProcess"/>
    <dgm:cxn modelId="{A09CD62F-3C3B-495D-9453-875109EFBE25}" type="presOf" srcId="{ADD07A29-8CBF-4516-BA94-983395FB59FF}" destId="{F4F7251A-2DCA-4A8A-90D6-09EE3BCAE9B2}" srcOrd="0" destOrd="7" presId="urn:microsoft.com/office/officeart/2009/3/layout/IncreasingArrowsProcess"/>
    <dgm:cxn modelId="{38805B47-E250-4684-9883-C104F1816332}" srcId="{3AFCFCFA-ED01-4FFA-BE10-B4259E5A9BCC}" destId="{D458FA91-5290-48E3-A7AB-3296E5CDFD78}" srcOrd="4" destOrd="0" parTransId="{2DA7FD6D-E408-4D5A-85C9-268757AED1BC}" sibTransId="{B81E4E06-5F77-40A6-95F4-46BD3D2CF854}"/>
    <dgm:cxn modelId="{552B0D10-4DC4-4631-B58A-75A54940DE8C}" srcId="{3AFCFCFA-ED01-4FFA-BE10-B4259E5A9BCC}" destId="{026F7FE0-0BE8-438F-80A2-EC7801159CFA}" srcOrd="0" destOrd="0" parTransId="{A730E779-C82C-49C9-BA1C-2A05F5B84CA7}" sibTransId="{8F56913D-C5C6-4D46-8FED-F418C2A475D1}"/>
    <dgm:cxn modelId="{4BC2200F-B3E2-4092-B07C-CF8BB7E5DDB9}" type="presOf" srcId="{5741F832-0EE6-47A6-B55A-42612E6841FB}" destId="{27C79BA2-BBE9-40A4-B09F-88776887F9E1}" srcOrd="0" destOrd="0" presId="urn:microsoft.com/office/officeart/2009/3/layout/IncreasingArrowsProcess"/>
    <dgm:cxn modelId="{CA7E3F4C-8011-43C7-816F-C75D598168B9}" srcId="{3AFCFCFA-ED01-4FFA-BE10-B4259E5A9BCC}" destId="{C9C9386E-47D8-4BB0-ADFD-2535073580B3}" srcOrd="5" destOrd="0" parTransId="{1D3FC397-0E39-489E-A643-07F6DEDAC817}" sibTransId="{5AE35827-F177-48DB-9890-0E4C9D4D2C87}"/>
    <dgm:cxn modelId="{E9BCE241-33A7-4D79-8CD8-5795EB30D55A}" type="presParOf" srcId="{08560175-37AD-4891-9550-5808C539EB9E}" destId="{3571BE51-3912-4E52-ACDE-E0498C2CBC10}" srcOrd="0" destOrd="0" presId="urn:microsoft.com/office/officeart/2009/3/layout/IncreasingArrowsProcess"/>
    <dgm:cxn modelId="{AF27C759-6BF2-47FE-B18D-9AA8FF48D52B}" type="presParOf" srcId="{08560175-37AD-4891-9550-5808C539EB9E}" destId="{F4F7251A-2DCA-4A8A-90D6-09EE3BCAE9B2}" srcOrd="1" destOrd="0" presId="urn:microsoft.com/office/officeart/2009/3/layout/IncreasingArrowsProcess"/>
    <dgm:cxn modelId="{5D1450CE-F176-43CE-9AF0-1E70F74A8942}" type="presParOf" srcId="{08560175-37AD-4891-9550-5808C539EB9E}" destId="{CAE0428D-D443-4451-9438-966BBF155465}" srcOrd="2" destOrd="0" presId="urn:microsoft.com/office/officeart/2009/3/layout/IncreasingArrowsProcess"/>
    <dgm:cxn modelId="{66C86E9A-EC0C-4F85-9AB4-0F7BD0A913A2}" type="presParOf" srcId="{08560175-37AD-4891-9550-5808C539EB9E}" destId="{27C79BA2-BBE9-40A4-B09F-88776887F9E1}" srcOrd="3" destOrd="0" presId="urn:microsoft.com/office/officeart/2009/3/layout/IncreasingArrowsProcess"/>
    <dgm:cxn modelId="{B24EF67D-542E-4230-8339-AD2615D1E1C8}" type="presParOf" srcId="{08560175-37AD-4891-9550-5808C539EB9E}" destId="{53D5F2AC-35C0-4573-A098-3ABE48EC92ED}" srcOrd="4" destOrd="0" presId="urn:microsoft.com/office/officeart/2009/3/layout/IncreasingArrowsProcess"/>
    <dgm:cxn modelId="{AF1679F5-6C33-4F7A-86D6-B8B5652C421D}" type="presParOf" srcId="{08560175-37AD-4891-9550-5808C539EB9E}" destId="{1265563D-60C5-4C15-B545-A7CBB3CADDB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298D1D-743F-4F6A-8495-E78359D4CF4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2F4220-6F98-46C8-8F5B-F43E8B7D4555}">
      <dgm:prSet phldrT="[Текст]"/>
      <dgm:spPr/>
      <dgm:t>
        <a:bodyPr/>
        <a:lstStyle/>
        <a:p>
          <a:r>
            <a:rPr lang="ru-RU" dirty="0"/>
            <a:t>ОО направляет ребенка в </a:t>
          </a:r>
          <a:r>
            <a:rPr lang="ru-RU" dirty="0" smtClean="0"/>
            <a:t>ППТ </a:t>
          </a:r>
          <a:r>
            <a:rPr lang="ru-RU" dirty="0"/>
            <a:t/>
          </a:r>
          <a:br>
            <a:rPr lang="ru-RU" dirty="0"/>
          </a:br>
          <a:r>
            <a:rPr lang="ru-RU" u="sng" dirty="0" smtClean="0"/>
            <a:t>Направление*</a:t>
          </a:r>
          <a:r>
            <a:rPr lang="ru-RU" dirty="0" smtClean="0"/>
            <a:t> </a:t>
          </a:r>
          <a:r>
            <a:rPr lang="ru-RU" dirty="0"/>
            <a:t>отправляется тестируемому по адресу (почтовый или электронный) и в ЕПГУ (при наличии)</a:t>
          </a:r>
        </a:p>
      </dgm:t>
    </dgm:pt>
    <dgm:pt modelId="{4737BB83-9D20-4DC0-88DD-9C73D3D73615}" type="parTrans" cxnId="{F8A4D682-2B0E-4D52-BA7F-1CA7DE8B5B72}">
      <dgm:prSet/>
      <dgm:spPr/>
      <dgm:t>
        <a:bodyPr/>
        <a:lstStyle/>
        <a:p>
          <a:endParaRPr lang="ru-RU"/>
        </a:p>
      </dgm:t>
    </dgm:pt>
    <dgm:pt modelId="{434C5973-7107-4832-A1CE-E75DFCA57D20}" type="sibTrans" cxnId="{F8A4D682-2B0E-4D52-BA7F-1CA7DE8B5B72}">
      <dgm:prSet/>
      <dgm:spPr/>
      <dgm:t>
        <a:bodyPr/>
        <a:lstStyle/>
        <a:p>
          <a:endParaRPr lang="ru-RU"/>
        </a:p>
      </dgm:t>
    </dgm:pt>
    <dgm:pt modelId="{15D2419A-7DDC-4641-9234-BE0B16846056}">
      <dgm:prSet phldrT="[Текст]"/>
      <dgm:spPr/>
      <dgm:t>
        <a:bodyPr/>
        <a:lstStyle/>
        <a:p>
          <a:r>
            <a:rPr lang="ru-RU" u="sng" dirty="0"/>
            <a:t>со дня подтверждения</a:t>
          </a:r>
          <a:r>
            <a:rPr lang="ru-RU" dirty="0"/>
            <a:t> </a:t>
          </a:r>
          <a:r>
            <a:rPr lang="ru-RU" dirty="0" smtClean="0"/>
            <a:t>достоверности сведений, </a:t>
          </a:r>
          <a:r>
            <a:rPr lang="ru-RU" dirty="0"/>
            <a:t>информируя МСУ</a:t>
          </a:r>
        </a:p>
      </dgm:t>
    </dgm:pt>
    <dgm:pt modelId="{7CE14D68-91B5-4DD4-A859-C5E1CE6CD952}" type="parTrans" cxnId="{29CA9CD6-F2E0-4E98-B24B-73C0300F07C0}">
      <dgm:prSet/>
      <dgm:spPr/>
      <dgm:t>
        <a:bodyPr/>
        <a:lstStyle/>
        <a:p>
          <a:endParaRPr lang="ru-RU"/>
        </a:p>
      </dgm:t>
    </dgm:pt>
    <dgm:pt modelId="{24CF7356-5008-4630-8402-0D6D281553E8}" type="sibTrans" cxnId="{29CA9CD6-F2E0-4E98-B24B-73C0300F07C0}">
      <dgm:prSet/>
      <dgm:spPr/>
      <dgm:t>
        <a:bodyPr/>
        <a:lstStyle/>
        <a:p>
          <a:endParaRPr lang="ru-RU"/>
        </a:p>
      </dgm:t>
    </dgm:pt>
    <dgm:pt modelId="{D1C353C6-6CED-4187-B90C-22C7A7A2BF63}">
      <dgm:prSet phldrT="[Текст]"/>
      <dgm:spPr/>
      <dgm:t>
        <a:bodyPr/>
        <a:lstStyle/>
        <a:p>
          <a:r>
            <a:rPr lang="ru-RU" dirty="0"/>
            <a:t>МСУ по ЗСПД подает </a:t>
          </a:r>
          <a:r>
            <a:rPr lang="ru-RU" dirty="0" smtClean="0"/>
            <a:t>в РЦОИ сведения </a:t>
          </a:r>
          <a:r>
            <a:rPr lang="ru-RU" dirty="0"/>
            <a:t>о </a:t>
          </a:r>
          <a:r>
            <a:rPr lang="ru-RU" dirty="0" smtClean="0"/>
            <a:t>направлении ребенка </a:t>
          </a:r>
          <a:r>
            <a:rPr lang="ru-RU" dirty="0"/>
            <a:t>в </a:t>
          </a:r>
          <a:r>
            <a:rPr lang="ru-RU" dirty="0" smtClean="0"/>
            <a:t>ППТ</a:t>
          </a:r>
          <a:endParaRPr lang="ru-RU" dirty="0"/>
        </a:p>
      </dgm:t>
    </dgm:pt>
    <dgm:pt modelId="{848CA418-B3F7-459C-A2DF-BD29EF6D46F2}" type="parTrans" cxnId="{D76E92A5-A010-4E8A-8365-8D5931D214F7}">
      <dgm:prSet/>
      <dgm:spPr/>
      <dgm:t>
        <a:bodyPr/>
        <a:lstStyle/>
        <a:p>
          <a:endParaRPr lang="ru-RU"/>
        </a:p>
      </dgm:t>
    </dgm:pt>
    <dgm:pt modelId="{160DCD3C-D9DD-492E-AF02-9513524B6DFF}" type="sibTrans" cxnId="{D76E92A5-A010-4E8A-8365-8D5931D214F7}">
      <dgm:prSet/>
      <dgm:spPr/>
      <dgm:t>
        <a:bodyPr/>
        <a:lstStyle/>
        <a:p>
          <a:endParaRPr lang="ru-RU"/>
        </a:p>
      </dgm:t>
    </dgm:pt>
    <dgm:pt modelId="{E3A19C94-13A3-40DD-9FF7-67537551811D}">
      <dgm:prSet phldrT="[Текст]"/>
      <dgm:spPr/>
      <dgm:t>
        <a:bodyPr/>
        <a:lstStyle/>
        <a:p>
          <a:r>
            <a:rPr lang="ru-RU"/>
            <a:t>ППТ уведомляет о результатах его проведения ОО и РЦОИ по ЗСПД</a:t>
          </a:r>
        </a:p>
      </dgm:t>
    </dgm:pt>
    <dgm:pt modelId="{0395B121-C81D-482B-9847-656A019AB949}" type="parTrans" cxnId="{45CF5431-BE39-4A33-BBA8-4DD63453ACC9}">
      <dgm:prSet/>
      <dgm:spPr/>
      <dgm:t>
        <a:bodyPr/>
        <a:lstStyle/>
        <a:p>
          <a:endParaRPr lang="ru-RU"/>
        </a:p>
      </dgm:t>
    </dgm:pt>
    <dgm:pt modelId="{0D833874-F162-4951-BDDF-C53773A15C22}" type="sibTrans" cxnId="{45CF5431-BE39-4A33-BBA8-4DD63453ACC9}">
      <dgm:prSet/>
      <dgm:spPr/>
      <dgm:t>
        <a:bodyPr/>
        <a:lstStyle/>
        <a:p>
          <a:endParaRPr lang="ru-RU"/>
        </a:p>
      </dgm:t>
    </dgm:pt>
    <dgm:pt modelId="{7039A00E-855A-4C60-8763-8883AA295AA0}">
      <dgm:prSet phldrT="[Текст]"/>
      <dgm:spPr/>
      <dgm:t>
        <a:bodyPr/>
        <a:lstStyle/>
        <a:p>
          <a:r>
            <a:rPr lang="ru-RU" dirty="0"/>
            <a:t>ОО уведомляет ППТ в электронной форме посредством ЕПГУ (или через МСУ)</a:t>
          </a:r>
        </a:p>
      </dgm:t>
    </dgm:pt>
    <dgm:pt modelId="{71FB12E8-3A0D-4110-B277-293637EA51D2}" type="parTrans" cxnId="{9250CE00-F029-4E0B-BE93-A1AC71FB0B7D}">
      <dgm:prSet/>
      <dgm:spPr/>
      <dgm:t>
        <a:bodyPr/>
        <a:lstStyle/>
        <a:p>
          <a:endParaRPr lang="ru-RU"/>
        </a:p>
      </dgm:t>
    </dgm:pt>
    <dgm:pt modelId="{CEEFD006-0C37-4953-9052-3B3D4ECAD32C}" type="sibTrans" cxnId="{9250CE00-F029-4E0B-BE93-A1AC71FB0B7D}">
      <dgm:prSet/>
      <dgm:spPr/>
      <dgm:t>
        <a:bodyPr/>
        <a:lstStyle/>
        <a:p>
          <a:endParaRPr lang="ru-RU"/>
        </a:p>
      </dgm:t>
    </dgm:pt>
    <dgm:pt modelId="{2E6982CB-39F7-4150-849F-EB958FA2EA50}">
      <dgm:prSet phldrT="[Текст]"/>
      <dgm:spPr/>
      <dgm:t>
        <a:bodyPr/>
        <a:lstStyle/>
        <a:p>
          <a:r>
            <a:rPr lang="ru-RU"/>
            <a:t>в течение </a:t>
          </a:r>
          <a:r>
            <a:rPr lang="ru-RU" u="sng"/>
            <a:t>3 рабочих дней</a:t>
          </a:r>
          <a:r>
            <a:rPr lang="ru-RU"/>
            <a:t> после дня прохождения тестирования </a:t>
          </a:r>
        </a:p>
      </dgm:t>
    </dgm:pt>
    <dgm:pt modelId="{13A530B4-121E-4697-9774-45FB54C07F8E}" type="parTrans" cxnId="{A5DCDAA8-A335-450B-ACBD-43E69D87D81A}">
      <dgm:prSet/>
      <dgm:spPr/>
      <dgm:t>
        <a:bodyPr/>
        <a:lstStyle/>
        <a:p>
          <a:endParaRPr lang="ru-RU"/>
        </a:p>
      </dgm:t>
    </dgm:pt>
    <dgm:pt modelId="{EC5CDE7C-76B8-4480-9537-F6095724CFFE}" type="sibTrans" cxnId="{A5DCDAA8-A335-450B-ACBD-43E69D87D81A}">
      <dgm:prSet/>
      <dgm:spPr/>
      <dgm:t>
        <a:bodyPr/>
        <a:lstStyle/>
        <a:p>
          <a:endParaRPr lang="ru-RU"/>
        </a:p>
      </dgm:t>
    </dgm:pt>
    <dgm:pt modelId="{FD059D48-2171-4282-BD48-71D31BF4ACEC}">
      <dgm:prSet phldrT="[Текст]"/>
      <dgm:spPr/>
      <dgm:t>
        <a:bodyPr/>
        <a:lstStyle/>
        <a:p>
          <a:r>
            <a:rPr lang="ru-RU"/>
            <a:t>ЗАЧИСЛЕНИЕ</a:t>
          </a:r>
        </a:p>
      </dgm:t>
    </dgm:pt>
    <dgm:pt modelId="{AC9FE6DB-959B-42E3-ADA0-A7D6095DBF43}" type="parTrans" cxnId="{4F4B38CA-D72D-44E0-B34B-804AF658C6E2}">
      <dgm:prSet/>
      <dgm:spPr/>
      <dgm:t>
        <a:bodyPr/>
        <a:lstStyle/>
        <a:p>
          <a:endParaRPr lang="ru-RU"/>
        </a:p>
      </dgm:t>
    </dgm:pt>
    <dgm:pt modelId="{F3118254-8EC9-4D4B-B4EA-DFA38B9D502F}" type="sibTrans" cxnId="{4F4B38CA-D72D-44E0-B34B-804AF658C6E2}">
      <dgm:prSet/>
      <dgm:spPr/>
      <dgm:t>
        <a:bodyPr/>
        <a:lstStyle/>
        <a:p>
          <a:endParaRPr lang="ru-RU"/>
        </a:p>
      </dgm:t>
    </dgm:pt>
    <dgm:pt modelId="{3094BD6E-FB54-43BB-BFC1-AD3D3073632B}">
      <dgm:prSet phldrT="[Текст]"/>
      <dgm:spPr/>
      <dgm:t>
        <a:bodyPr/>
        <a:lstStyle/>
        <a:p>
          <a:r>
            <a:rPr lang="ru-RU"/>
            <a:t>Информация о результатах тестирования и рассмотрения заявления о приеме на обучение направляется тестируемому по адресу (почтовый или электронный) и в ЕПГУ (при наличии)</a:t>
          </a:r>
        </a:p>
      </dgm:t>
    </dgm:pt>
    <dgm:pt modelId="{6CD7FF3C-261B-436C-8C0D-99033559B677}" type="parTrans" cxnId="{4F2F25BC-9D60-439E-8054-BD9E7C212172}">
      <dgm:prSet/>
      <dgm:spPr/>
      <dgm:t>
        <a:bodyPr/>
        <a:lstStyle/>
        <a:p>
          <a:endParaRPr lang="ru-RU"/>
        </a:p>
      </dgm:t>
    </dgm:pt>
    <dgm:pt modelId="{DD9272EE-536B-4F65-9DAB-8C871A27287C}" type="sibTrans" cxnId="{4F2F25BC-9D60-439E-8054-BD9E7C212172}">
      <dgm:prSet/>
      <dgm:spPr/>
      <dgm:t>
        <a:bodyPr/>
        <a:lstStyle/>
        <a:p>
          <a:endParaRPr lang="ru-RU"/>
        </a:p>
      </dgm:t>
    </dgm:pt>
    <dgm:pt modelId="{6FF0E160-7EFF-45D7-981F-C72CDE7D602B}">
      <dgm:prSet phldrT="[Текст]"/>
      <dgm:spPr/>
      <dgm:t>
        <a:bodyPr/>
        <a:lstStyle/>
        <a:p>
          <a:r>
            <a:rPr lang="ru-RU"/>
            <a:t>Приказ о приеме на обучение ребенка в течение </a:t>
          </a:r>
          <a:r>
            <a:rPr lang="ru-RU" u="sng"/>
            <a:t>5 рабочих дней</a:t>
          </a:r>
          <a:r>
            <a:rPr lang="ru-RU"/>
            <a:t> после официального поступления информации об успешном прохождении тестирования</a:t>
          </a:r>
        </a:p>
      </dgm:t>
    </dgm:pt>
    <dgm:pt modelId="{A6E17A2D-A093-4622-98D1-499CB074F572}" type="parTrans" cxnId="{7B65A671-1316-4917-ABC7-F185341DEC93}">
      <dgm:prSet/>
      <dgm:spPr/>
      <dgm:t>
        <a:bodyPr/>
        <a:lstStyle/>
        <a:p>
          <a:endParaRPr lang="ru-RU"/>
        </a:p>
      </dgm:t>
    </dgm:pt>
    <dgm:pt modelId="{2520E759-69BF-45B6-980A-D23500AFEE4E}" type="sibTrans" cxnId="{7B65A671-1316-4917-ABC7-F185341DEC93}">
      <dgm:prSet/>
      <dgm:spPr/>
      <dgm:t>
        <a:bodyPr/>
        <a:lstStyle/>
        <a:p>
          <a:endParaRPr lang="ru-RU"/>
        </a:p>
      </dgm:t>
    </dgm:pt>
    <dgm:pt modelId="{08560175-37AD-4891-9550-5808C539EB9E}" type="pres">
      <dgm:prSet presAssocID="{6B298D1D-743F-4F6A-8495-E78359D4CF4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B2448FA-1E56-4104-A8C9-F83BE6029CE2}" type="pres">
      <dgm:prSet presAssocID="{422F4220-6F98-46C8-8F5B-F43E8B7D4555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2734D-8C74-4221-92C4-075B0ACFCC98}" type="pres">
      <dgm:prSet presAssocID="{422F4220-6F98-46C8-8F5B-F43E8B7D4555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5DABA-D9CC-4406-8FFB-51E214C7DCA5}" type="pres">
      <dgm:prSet presAssocID="{E3A19C94-13A3-40DD-9FF7-67537551811D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76B5F-09AC-4A69-A287-97C5CEB4AF8A}" type="pres">
      <dgm:prSet presAssocID="{E3A19C94-13A3-40DD-9FF7-67537551811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F721E-DB93-4FE6-854C-1D478E1B352B}" type="pres">
      <dgm:prSet presAssocID="{FD059D48-2171-4282-BD48-71D31BF4ACEC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D54C9-3183-47F2-AFB4-A427744B64EF}" type="pres">
      <dgm:prSet presAssocID="{FD059D48-2171-4282-BD48-71D31BF4ACEC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A4D682-2B0E-4D52-BA7F-1CA7DE8B5B72}" srcId="{6B298D1D-743F-4F6A-8495-E78359D4CF43}" destId="{422F4220-6F98-46C8-8F5B-F43E8B7D4555}" srcOrd="0" destOrd="0" parTransId="{4737BB83-9D20-4DC0-88DD-9C73D3D73615}" sibTransId="{434C5973-7107-4832-A1CE-E75DFCA57D20}"/>
    <dgm:cxn modelId="{C0FF1B46-3FC9-4359-840F-82669D810AB0}" type="presOf" srcId="{15D2419A-7DDC-4641-9234-BE0B16846056}" destId="{CBF2734D-8C74-4221-92C4-075B0ACFCC98}" srcOrd="0" destOrd="0" presId="urn:microsoft.com/office/officeart/2009/3/layout/IncreasingArrowsProcess"/>
    <dgm:cxn modelId="{1B2B2792-92AB-4866-B89B-003A1E8BE431}" type="presOf" srcId="{6FF0E160-7EFF-45D7-981F-C72CDE7D602B}" destId="{41ED54C9-3183-47F2-AFB4-A427744B64EF}" srcOrd="0" destOrd="1" presId="urn:microsoft.com/office/officeart/2009/3/layout/IncreasingArrowsProcess"/>
    <dgm:cxn modelId="{898B052E-BB27-4E57-A08A-E1138D595746}" type="presOf" srcId="{E3A19C94-13A3-40DD-9FF7-67537551811D}" destId="{07C5DABA-D9CC-4406-8FFB-51E214C7DCA5}" srcOrd="0" destOrd="0" presId="urn:microsoft.com/office/officeart/2009/3/layout/IncreasingArrowsProcess"/>
    <dgm:cxn modelId="{4F2F25BC-9D60-439E-8054-BD9E7C212172}" srcId="{FD059D48-2171-4282-BD48-71D31BF4ACEC}" destId="{3094BD6E-FB54-43BB-BFC1-AD3D3073632B}" srcOrd="0" destOrd="0" parTransId="{6CD7FF3C-261B-436C-8C0D-99033559B677}" sibTransId="{DD9272EE-536B-4F65-9DAB-8C871A27287C}"/>
    <dgm:cxn modelId="{0948D7AC-3BD1-4215-A4F9-68A00753162A}" type="presOf" srcId="{7039A00E-855A-4C60-8763-8883AA295AA0}" destId="{CBF2734D-8C74-4221-92C4-075B0ACFCC98}" srcOrd="0" destOrd="1" presId="urn:microsoft.com/office/officeart/2009/3/layout/IncreasingArrowsProcess"/>
    <dgm:cxn modelId="{9250CE00-F029-4E0B-BE93-A1AC71FB0B7D}" srcId="{422F4220-6F98-46C8-8F5B-F43E8B7D4555}" destId="{7039A00E-855A-4C60-8763-8883AA295AA0}" srcOrd="1" destOrd="0" parTransId="{71FB12E8-3A0D-4110-B277-293637EA51D2}" sibTransId="{CEEFD006-0C37-4953-9052-3B3D4ECAD32C}"/>
    <dgm:cxn modelId="{7B65A671-1316-4917-ABC7-F185341DEC93}" srcId="{FD059D48-2171-4282-BD48-71D31BF4ACEC}" destId="{6FF0E160-7EFF-45D7-981F-C72CDE7D602B}" srcOrd="1" destOrd="0" parTransId="{A6E17A2D-A093-4622-98D1-499CB074F572}" sibTransId="{2520E759-69BF-45B6-980A-D23500AFEE4E}"/>
    <dgm:cxn modelId="{45CF5431-BE39-4A33-BBA8-4DD63453ACC9}" srcId="{6B298D1D-743F-4F6A-8495-E78359D4CF43}" destId="{E3A19C94-13A3-40DD-9FF7-67537551811D}" srcOrd="1" destOrd="0" parTransId="{0395B121-C81D-482B-9847-656A019AB949}" sibTransId="{0D833874-F162-4951-BDDF-C53773A15C22}"/>
    <dgm:cxn modelId="{71F27078-0D9E-4C45-85B9-86AAD74291C4}" type="presOf" srcId="{2E6982CB-39F7-4150-849F-EB958FA2EA50}" destId="{A2176B5F-09AC-4A69-A287-97C5CEB4AF8A}" srcOrd="0" destOrd="0" presId="urn:microsoft.com/office/officeart/2009/3/layout/IncreasingArrowsProcess"/>
    <dgm:cxn modelId="{4F4B38CA-D72D-44E0-B34B-804AF658C6E2}" srcId="{6B298D1D-743F-4F6A-8495-E78359D4CF43}" destId="{FD059D48-2171-4282-BD48-71D31BF4ACEC}" srcOrd="2" destOrd="0" parTransId="{AC9FE6DB-959B-42E3-ADA0-A7D6095DBF43}" sibTransId="{F3118254-8EC9-4D4B-B4EA-DFA38B9D502F}"/>
    <dgm:cxn modelId="{998B453B-1637-4515-851D-836D0F9E33A0}" type="presOf" srcId="{D1C353C6-6CED-4187-B90C-22C7A7A2BF63}" destId="{CBF2734D-8C74-4221-92C4-075B0ACFCC98}" srcOrd="0" destOrd="2" presId="urn:microsoft.com/office/officeart/2009/3/layout/IncreasingArrowsProcess"/>
    <dgm:cxn modelId="{96BC60BF-E4F1-417D-B1EC-60615A5D944D}" type="presOf" srcId="{6B298D1D-743F-4F6A-8495-E78359D4CF43}" destId="{08560175-37AD-4891-9550-5808C539EB9E}" srcOrd="0" destOrd="0" presId="urn:microsoft.com/office/officeart/2009/3/layout/IncreasingArrowsProcess"/>
    <dgm:cxn modelId="{13712DA8-3D1E-4F33-A32F-8E799A347681}" type="presOf" srcId="{422F4220-6F98-46C8-8F5B-F43E8B7D4555}" destId="{FB2448FA-1E56-4104-A8C9-F83BE6029CE2}" srcOrd="0" destOrd="0" presId="urn:microsoft.com/office/officeart/2009/3/layout/IncreasingArrowsProcess"/>
    <dgm:cxn modelId="{D76E92A5-A010-4E8A-8365-8D5931D214F7}" srcId="{422F4220-6F98-46C8-8F5B-F43E8B7D4555}" destId="{D1C353C6-6CED-4187-B90C-22C7A7A2BF63}" srcOrd="2" destOrd="0" parTransId="{848CA418-B3F7-459C-A2DF-BD29EF6D46F2}" sibTransId="{160DCD3C-D9DD-492E-AF02-9513524B6DFF}"/>
    <dgm:cxn modelId="{EDDEB591-E483-46B9-B9AC-967AA25555ED}" type="presOf" srcId="{3094BD6E-FB54-43BB-BFC1-AD3D3073632B}" destId="{41ED54C9-3183-47F2-AFB4-A427744B64EF}" srcOrd="0" destOrd="0" presId="urn:microsoft.com/office/officeart/2009/3/layout/IncreasingArrowsProcess"/>
    <dgm:cxn modelId="{A5DCDAA8-A335-450B-ACBD-43E69D87D81A}" srcId="{E3A19C94-13A3-40DD-9FF7-67537551811D}" destId="{2E6982CB-39F7-4150-849F-EB958FA2EA50}" srcOrd="0" destOrd="0" parTransId="{13A530B4-121E-4697-9774-45FB54C07F8E}" sibTransId="{EC5CDE7C-76B8-4480-9537-F6095724CFFE}"/>
    <dgm:cxn modelId="{3965103E-9AAC-49AC-A4AC-049B53476479}" type="presOf" srcId="{FD059D48-2171-4282-BD48-71D31BF4ACEC}" destId="{8B8F721E-DB93-4FE6-854C-1D478E1B352B}" srcOrd="0" destOrd="0" presId="urn:microsoft.com/office/officeart/2009/3/layout/IncreasingArrowsProcess"/>
    <dgm:cxn modelId="{29CA9CD6-F2E0-4E98-B24B-73C0300F07C0}" srcId="{422F4220-6F98-46C8-8F5B-F43E8B7D4555}" destId="{15D2419A-7DDC-4641-9234-BE0B16846056}" srcOrd="0" destOrd="0" parTransId="{7CE14D68-91B5-4DD4-A859-C5E1CE6CD952}" sibTransId="{24CF7356-5008-4630-8402-0D6D281553E8}"/>
    <dgm:cxn modelId="{A4C8ECE7-21ED-42A4-AA57-2549A0C8616D}" type="presParOf" srcId="{08560175-37AD-4891-9550-5808C539EB9E}" destId="{FB2448FA-1E56-4104-A8C9-F83BE6029CE2}" srcOrd="0" destOrd="0" presId="urn:microsoft.com/office/officeart/2009/3/layout/IncreasingArrowsProcess"/>
    <dgm:cxn modelId="{42339E9E-25E8-4A85-9FA0-257509798D0B}" type="presParOf" srcId="{08560175-37AD-4891-9550-5808C539EB9E}" destId="{CBF2734D-8C74-4221-92C4-075B0ACFCC98}" srcOrd="1" destOrd="0" presId="urn:microsoft.com/office/officeart/2009/3/layout/IncreasingArrowsProcess"/>
    <dgm:cxn modelId="{0581CD1E-E5F7-42B7-9DC0-0FADA815B16F}" type="presParOf" srcId="{08560175-37AD-4891-9550-5808C539EB9E}" destId="{07C5DABA-D9CC-4406-8FFB-51E214C7DCA5}" srcOrd="2" destOrd="0" presId="urn:microsoft.com/office/officeart/2009/3/layout/IncreasingArrowsProcess"/>
    <dgm:cxn modelId="{89965D96-48E8-4065-AE9D-C2756D5A1CCC}" type="presParOf" srcId="{08560175-37AD-4891-9550-5808C539EB9E}" destId="{A2176B5F-09AC-4A69-A287-97C5CEB4AF8A}" srcOrd="3" destOrd="0" presId="urn:microsoft.com/office/officeart/2009/3/layout/IncreasingArrowsProcess"/>
    <dgm:cxn modelId="{8FF41109-CA49-453D-9D56-3A603C62FB2E}" type="presParOf" srcId="{08560175-37AD-4891-9550-5808C539EB9E}" destId="{8B8F721E-DB93-4FE6-854C-1D478E1B352B}" srcOrd="4" destOrd="0" presId="urn:microsoft.com/office/officeart/2009/3/layout/IncreasingArrowsProcess"/>
    <dgm:cxn modelId="{04738C09-F92F-45EE-BA89-0BAD8CBD4D19}" type="presParOf" srcId="{08560175-37AD-4891-9550-5808C539EB9E}" destId="{41ED54C9-3183-47F2-AFB4-A427744B64E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F7091-BDC4-44A9-B67D-A637A636749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1E8B6-A19A-493D-A3DB-E9266E640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FE75F-4AED-4F50-B7A4-82060018423A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4BC42-E215-486B-AFF3-D53F4441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93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007DEE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r">
              <a:buNone/>
              <a:defRPr sz="2400" b="1" i="0" baseline="0">
                <a:solidFill>
                  <a:srgbClr val="007DE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44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5574" y="0"/>
            <a:ext cx="8852171" cy="815546"/>
          </a:xfrm>
        </p:spPr>
        <p:txBody>
          <a:bodyPr>
            <a:normAutofit/>
          </a:bodyPr>
          <a:lstStyle>
            <a:lvl1pPr algn="r">
              <a:defRPr sz="3600" b="1" i="0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557" y="1225685"/>
            <a:ext cx="11566187" cy="495127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1557" y="6356349"/>
            <a:ext cx="1301885" cy="365125"/>
          </a:xfrm>
        </p:spPr>
        <p:txBody>
          <a:bodyPr/>
          <a:lstStyle>
            <a:lvl1pPr>
              <a:defRPr sz="1600" b="1" i="0"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smtClean="0"/>
              <a:t>09.12.2024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12395" y="6356349"/>
            <a:ext cx="7140101" cy="365125"/>
          </a:xfrm>
        </p:spPr>
        <p:txBody>
          <a:bodyPr/>
          <a:lstStyle>
            <a:lvl1pPr>
              <a:defRPr sz="1600" b="1" i="0"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smtClean="0"/>
              <a:t>ВсОШ 2024-2025</a:t>
            </a:r>
            <a:endParaRPr lang="ru-RU" dirty="0"/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>
          <a:xfrm>
            <a:off x="10961448" y="6356349"/>
            <a:ext cx="9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95F560-9DAD-4901-8CDB-64901C2B3515}" type="slidenum">
              <a:rPr lang="ru-RU" sz="1600" b="1" i="0" baseline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‹#›</a:t>
            </a:fld>
            <a:endParaRPr lang="ru-RU" sz="1600" b="1" i="0" baseline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6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09.12.2024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ВсОШ 2024-2025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84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pi.ru/inostr-exam/inostr-exam-det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33BDB9-0E0B-4B65-A61A-BC964C78A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0509"/>
            <a:ext cx="9144000" cy="23876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Взаимодействие МСУ-ППТ-РЦОИ при организации тестирования на знание русского языка</a:t>
            </a:r>
            <a:endParaRPr lang="ru-RU" sz="4000" b="1" dirty="0">
              <a:solidFill>
                <a:srgbClr val="007DE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72D42DB-04B3-40D7-89C1-A2BCAF1BA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76953"/>
            <a:ext cx="9144000" cy="1086340"/>
          </a:xfrm>
        </p:spPr>
        <p:txBody>
          <a:bodyPr>
            <a:normAutofit/>
          </a:bodyPr>
          <a:lstStyle/>
          <a:p>
            <a:r>
              <a:rPr lang="ru-RU" b="0" i="1" dirty="0">
                <a:latin typeface="Century Gothic" panose="020B0502020202020204" pitchFamily="34" charset="0"/>
              </a:rPr>
              <a:t>Снежко Галина Евгеньевна</a:t>
            </a:r>
          </a:p>
          <a:p>
            <a:r>
              <a:rPr lang="ru-RU" b="0" i="1" dirty="0" err="1" smtClean="0">
                <a:latin typeface="Century Gothic" panose="020B0502020202020204" pitchFamily="34" charset="0"/>
              </a:rPr>
              <a:t>к.с.н</a:t>
            </a:r>
            <a:r>
              <a:rPr lang="ru-RU" b="0" i="1" dirty="0" smtClean="0">
                <a:latin typeface="Century Gothic" panose="020B0502020202020204" pitchFamily="34" charset="0"/>
              </a:rPr>
              <a:t>., директор ГБУ </a:t>
            </a:r>
            <a:r>
              <a:rPr lang="ru-RU" b="0" i="1" dirty="0">
                <a:latin typeface="Century Gothic" panose="020B0502020202020204" pitchFamily="34" charset="0"/>
              </a:rPr>
              <a:t>РО </a:t>
            </a:r>
            <a:r>
              <a:rPr lang="ru-RU" b="0" i="1" dirty="0" smtClean="0">
                <a:latin typeface="Century Gothic" panose="020B0502020202020204" pitchFamily="34" charset="0"/>
              </a:rPr>
              <a:t>«РОЦОИСО»</a:t>
            </a:r>
            <a:endParaRPr lang="ru-RU" b="0" i="1" dirty="0">
              <a:solidFill>
                <a:srgbClr val="007DE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Демоверсии КИМ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76" y="1181100"/>
            <a:ext cx="6369387" cy="504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735" y="1460500"/>
            <a:ext cx="4614359" cy="5178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745983" y="971034"/>
            <a:ext cx="494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fipi.ru/inostr-exam/inostr-exam-deti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5813166" y="5740400"/>
            <a:ext cx="948433" cy="488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Организация тестирования. </a:t>
            </a:r>
            <a:r>
              <a:rPr lang="ru-RU" sz="2800" dirty="0"/>
              <a:t>ТИРАЖИРОВАНИЕ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6549" y="1031439"/>
            <a:ext cx="115311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1905" algn="just"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1. Устная часть:</a:t>
            </a:r>
            <a:endParaRPr lang="ru-RU" sz="1600" dirty="0">
              <a:solidFill>
                <a:schemeClr val="tx2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инструкция для каждого члена комиссии по проведению тестирования– в 2 экземплярах;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карточку (с заданиями/вопросами/тестом) для каждого члена комиссии по проведению тестирования– в 2 экземплярах; </a:t>
            </a:r>
          </a:p>
          <a:p>
            <a:pPr marL="342900" marR="90805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карточку для иностранного гражданина, сдающего тестирование – по 1 экземпляру на каждого иностранного гражданина.</a:t>
            </a:r>
            <a:endParaRPr lang="ru-RU" sz="1600" dirty="0">
              <a:solidFill>
                <a:schemeClr val="tx2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6547" y="2677815"/>
            <a:ext cx="115311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1905" algn="just"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2.</a:t>
            </a: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Письменная часть:</a:t>
            </a:r>
            <a:endParaRPr lang="ru-RU" sz="1600" dirty="0">
              <a:solidFill>
                <a:schemeClr val="tx2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инструкция для каждого члена комиссии по проведению тестирования– в 2 экземплярах;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карточку (с заданиями/вопросами/тестом) для каждого члена комиссии по проведению тестирования– в 2 экземплярах; </a:t>
            </a:r>
          </a:p>
          <a:p>
            <a:pPr marL="342900" marR="90805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карточку для иностранного гражданина, сдающего тестирование – по 1 экземпляру на каждого иностранного гражданина.</a:t>
            </a:r>
            <a:endParaRPr lang="ru-RU" sz="1600" dirty="0">
              <a:solidFill>
                <a:schemeClr val="tx2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6546" y="4324191"/>
            <a:ext cx="115311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marR="88900" indent="-1588" algn="just"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3. Для обеспечения оценивания выполнения заданий иностранными гражданами необходимо распечатать:</a:t>
            </a:r>
            <a:endParaRPr lang="ru-RU" sz="1600" dirty="0">
              <a:solidFill>
                <a:schemeClr val="tx2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marR="9144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критерии оценивания выполнения заданий устной и письменной части тестирования – по 1 экземпляру на каждого члена комиссии по проведению тестирования, осуществляющего оценивание ответов иностранных граждан;</a:t>
            </a:r>
          </a:p>
          <a:p>
            <a:pPr marL="342900" marR="8763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протоколы</a:t>
            </a:r>
            <a:r>
              <a:rPr lang="ru-RU" sz="1600" spc="4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оценивания</a:t>
            </a:r>
            <a:r>
              <a:rPr lang="ru-RU" sz="1600" spc="4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выполнения</a:t>
            </a:r>
            <a:r>
              <a:rPr lang="ru-RU" sz="1600" spc="4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заданий</a:t>
            </a:r>
            <a:r>
              <a:rPr lang="ru-RU" sz="1600" spc="4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устной</a:t>
            </a:r>
            <a:r>
              <a:rPr lang="ru-RU" sz="1600" spc="4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части</a:t>
            </a:r>
            <a:r>
              <a:rPr lang="ru-RU" sz="1600" spc="4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тестирования</a:t>
            </a:r>
            <a:r>
              <a:rPr lang="ru-RU" sz="1600" spc="4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по 1 экземпляру на каждого на каждого иностранного гражданина, сдающего</a:t>
            </a:r>
            <a:r>
              <a:rPr lang="ru-RU" sz="1600" spc="2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устную часть </a:t>
            </a:r>
            <a:r>
              <a:rPr lang="ru-RU" sz="16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тестирования;</a:t>
            </a:r>
          </a:p>
          <a:p>
            <a:pPr marL="342900" marR="8763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протоколы </a:t>
            </a: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оценивания выполнения заданий письменной части тестирования – по 1 экземпляру</a:t>
            </a:r>
            <a:r>
              <a:rPr lang="ru-RU" sz="1600" spc="-1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каждого иностранного гражданина, сдающего письменную часть </a:t>
            </a:r>
            <a:r>
              <a:rPr lang="ru-RU" sz="1600" spc="-1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тестирования.</a:t>
            </a:r>
            <a:endParaRPr lang="ru-RU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2100" y="1093897"/>
            <a:ext cx="116522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88265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Проверка</a:t>
            </a:r>
            <a:r>
              <a:rPr lang="ru-RU" sz="2000" spc="2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результатов</a:t>
            </a:r>
            <a:r>
              <a:rPr lang="ru-RU" sz="2000" spc="2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тестирования</a:t>
            </a:r>
            <a:r>
              <a:rPr lang="ru-RU" sz="2000" spc="2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осуществляется</a:t>
            </a:r>
            <a:r>
              <a:rPr lang="ru-RU" sz="2000" spc="2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u="sng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членами</a:t>
            </a:r>
            <a:r>
              <a:rPr lang="ru-RU" sz="2000" u="sng" spc="2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u="sng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комиссии</a:t>
            </a:r>
            <a:r>
              <a:rPr lang="ru-RU" sz="2000" u="sng" spc="2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u="sng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 проведению тестирования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в соответствии с критериями оценивания. </a:t>
            </a:r>
            <a:endParaRPr lang="ru-RU" sz="2000" dirty="0" smtClean="0">
              <a:solidFill>
                <a:schemeClr val="tx2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marR="88265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Оценивание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выполнения заданий </a:t>
            </a:r>
            <a:r>
              <a:rPr lang="ru-RU" sz="2000" u="sng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устной и письменной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частей тестирования осуществляется </a:t>
            </a:r>
            <a:r>
              <a:rPr lang="ru-RU" sz="2000" u="sng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отдельно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tx2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marR="88265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Результаты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оценивания члены комиссии</a:t>
            </a:r>
            <a:r>
              <a:rPr lang="ru-RU" sz="2000" spc="2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</a:t>
            </a:r>
            <a:r>
              <a:rPr lang="ru-RU" sz="2000" spc="15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проведению</a:t>
            </a:r>
            <a:r>
              <a:rPr lang="ru-RU" sz="2000" spc="16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тестирования</a:t>
            </a:r>
            <a:r>
              <a:rPr lang="ru-RU" sz="2000" spc="365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вносят в соответствующие </a:t>
            </a:r>
            <a:r>
              <a:rPr lang="ru-RU" sz="2000" u="sng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протоколы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формы которых приведены в демонстрационных </a:t>
            </a:r>
            <a:r>
              <a:rPr lang="ru-RU" sz="2000" spc="-1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вариантах.</a:t>
            </a:r>
            <a:endParaRPr lang="ru-RU" sz="2000" dirty="0">
              <a:solidFill>
                <a:schemeClr val="tx2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marR="93345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Выполнение</a:t>
            </a:r>
            <a:r>
              <a:rPr lang="ru-RU" sz="2000" spc="4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отдельных</a:t>
            </a:r>
            <a:r>
              <a:rPr lang="ru-RU" sz="2000" spc="4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заданий</a:t>
            </a:r>
            <a:r>
              <a:rPr lang="ru-RU" sz="2000" spc="4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диагностических</a:t>
            </a:r>
            <a:r>
              <a:rPr lang="ru-RU" sz="2000" spc="4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материалов</a:t>
            </a:r>
            <a:r>
              <a:rPr lang="ru-RU" sz="2000" spc="4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оценивается в </a:t>
            </a:r>
            <a:r>
              <a:rPr lang="ru-RU" sz="2000" u="sng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первичных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баллах по критериям оценивания.</a:t>
            </a:r>
          </a:p>
          <a:p>
            <a:pPr marL="342900" marR="90805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Сбор</a:t>
            </a:r>
            <a:r>
              <a:rPr lang="ru-RU" sz="2000" spc="75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сведений будет осуществляться </a:t>
            </a:r>
            <a:r>
              <a:rPr lang="ru-RU" sz="2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каждому иностранному </a:t>
            </a:r>
            <a:r>
              <a:rPr lang="ru-RU" sz="2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гражданину</a:t>
            </a:r>
            <a:r>
              <a:rPr lang="ru-RU" sz="2000" spc="185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</a:t>
            </a:r>
            <a:r>
              <a:rPr lang="ru-RU" sz="2000" spc="17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электронном</a:t>
            </a:r>
            <a:r>
              <a:rPr lang="ru-RU" sz="2000" spc="17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виде</a:t>
            </a:r>
            <a:r>
              <a:rPr lang="ru-RU" sz="2000" spc="185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</a:t>
            </a:r>
            <a:r>
              <a:rPr lang="ru-RU" sz="2000" spc="17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формате *.</a:t>
            </a:r>
            <a:r>
              <a:rPr lang="ru-RU" sz="2000" dirty="0" err="1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xls</a:t>
            </a:r>
            <a:r>
              <a:rPr lang="ru-RU" sz="2000" spc="-35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2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15574" y="0"/>
            <a:ext cx="8852171" cy="8155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Организация тестирования. ОЦЕНИВАНИЕ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154" y="4571772"/>
            <a:ext cx="8682141" cy="207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42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Пороговые первичные баллы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002173"/>
              </p:ext>
            </p:extLst>
          </p:nvPr>
        </p:nvGraphicFramePr>
        <p:xfrm>
          <a:off x="285749" y="2905122"/>
          <a:ext cx="11493096" cy="319596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82993">
                  <a:extLst>
                    <a:ext uri="{9D8B030D-6E8A-4147-A177-3AD203B41FA5}">
                      <a16:colId xmlns:a16="http://schemas.microsoft.com/office/drawing/2014/main" xmlns="" val="1064507349"/>
                    </a:ext>
                  </a:extLst>
                </a:gridCol>
                <a:gridCol w="3417784">
                  <a:extLst>
                    <a:ext uri="{9D8B030D-6E8A-4147-A177-3AD203B41FA5}">
                      <a16:colId xmlns:a16="http://schemas.microsoft.com/office/drawing/2014/main" xmlns="" val="68654268"/>
                    </a:ext>
                  </a:extLst>
                </a:gridCol>
                <a:gridCol w="2796270">
                  <a:extLst>
                    <a:ext uri="{9D8B030D-6E8A-4147-A177-3AD203B41FA5}">
                      <a16:colId xmlns:a16="http://schemas.microsoft.com/office/drawing/2014/main" xmlns="" val="1238919813"/>
                    </a:ext>
                  </a:extLst>
                </a:gridCol>
                <a:gridCol w="4196049">
                  <a:extLst>
                    <a:ext uri="{9D8B030D-6E8A-4147-A177-3AD203B41FA5}">
                      <a16:colId xmlns:a16="http://schemas.microsoft.com/office/drawing/2014/main" xmlns="" val="37668730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Минимальный первичный балл, соответствующий минимальному баллу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 </a:t>
                      </a:r>
                      <a:r>
                        <a:rPr lang="ru-RU" sz="1400" dirty="0" err="1" smtClean="0">
                          <a:effectLst/>
                        </a:rPr>
                        <a:t>т.ч</a:t>
                      </a:r>
                      <a:r>
                        <a:rPr lang="ru-RU" sz="1400" dirty="0" smtClean="0">
                          <a:effectLst/>
                        </a:rPr>
                        <a:t>. минимальный </a:t>
                      </a:r>
                      <a:r>
                        <a:rPr lang="ru-RU" sz="1400" dirty="0">
                          <a:effectLst/>
                        </a:rPr>
                        <a:t>первичный балл за устную часть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Максимальный первичный балл за полное правильное выполнение всех заданий диагностических материалов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90599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9294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86372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8464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80904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38695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16992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65150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64106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7521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30936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8966748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5749" y="1069539"/>
            <a:ext cx="1149309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Минимальные </a:t>
            </a:r>
            <a:r>
              <a:rPr lang="ru-RU" b="1" u="sng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первичные</a:t>
            </a:r>
            <a:r>
              <a:rPr lang="ru-RU" b="1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баллы, подтверждающие успешное прохождение </a:t>
            </a:r>
            <a:r>
              <a:rPr lang="ru-RU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тестирования </a:t>
            </a:r>
            <a:r>
              <a:rPr lang="ru-RU" b="1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на знание русского языка, достаточное для освоения общеобразовательных </a:t>
            </a:r>
            <a:r>
              <a:rPr lang="ru-RU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программ</a:t>
            </a:r>
          </a:p>
          <a:p>
            <a:endParaRPr lang="ru-RU" dirty="0" smtClean="0">
              <a:solidFill>
                <a:schemeClr val="tx2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ru-RU" sz="1600" i="1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Приказ </a:t>
            </a:r>
            <a:r>
              <a:rPr lang="ru-RU" sz="1600" i="1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Федеральной службы по надзору в сфере образования и науки от 05.03.2025 №510 (зарегистрирован Минюстом России 14.03.2025 № 81551</a:t>
            </a:r>
            <a:r>
              <a:rPr lang="ru-RU" sz="1600" i="1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)</a:t>
            </a:r>
            <a:endParaRPr lang="ru-RU" sz="1600" i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Апелляционная комиссия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723498"/>
              </p:ext>
            </p:extLst>
          </p:nvPr>
        </p:nvGraphicFramePr>
        <p:xfrm>
          <a:off x="177800" y="1176338"/>
          <a:ext cx="11772899" cy="490782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51069">
                  <a:extLst>
                    <a:ext uri="{9D8B030D-6E8A-4147-A177-3AD203B41FA5}">
                      <a16:colId xmlns:a16="http://schemas.microsoft.com/office/drawing/2014/main" xmlns="" val="205572229"/>
                    </a:ext>
                  </a:extLst>
                </a:gridCol>
                <a:gridCol w="1675399">
                  <a:extLst>
                    <a:ext uri="{9D8B030D-6E8A-4147-A177-3AD203B41FA5}">
                      <a16:colId xmlns:a16="http://schemas.microsoft.com/office/drawing/2014/main" xmlns="" val="1130695004"/>
                    </a:ext>
                  </a:extLst>
                </a:gridCol>
                <a:gridCol w="966577">
                  <a:extLst>
                    <a:ext uri="{9D8B030D-6E8A-4147-A177-3AD203B41FA5}">
                      <a16:colId xmlns:a16="http://schemas.microsoft.com/office/drawing/2014/main" xmlns="" val="2957992538"/>
                    </a:ext>
                  </a:extLst>
                </a:gridCol>
                <a:gridCol w="850587">
                  <a:extLst>
                    <a:ext uri="{9D8B030D-6E8A-4147-A177-3AD203B41FA5}">
                      <a16:colId xmlns:a16="http://schemas.microsoft.com/office/drawing/2014/main" xmlns="" val="3095316960"/>
                    </a:ext>
                  </a:extLst>
                </a:gridCol>
                <a:gridCol w="995573">
                  <a:extLst>
                    <a:ext uri="{9D8B030D-6E8A-4147-A177-3AD203B41FA5}">
                      <a16:colId xmlns:a16="http://schemas.microsoft.com/office/drawing/2014/main" xmlns="" val="2171703376"/>
                    </a:ext>
                  </a:extLst>
                </a:gridCol>
                <a:gridCol w="2822403">
                  <a:extLst>
                    <a:ext uri="{9D8B030D-6E8A-4147-A177-3AD203B41FA5}">
                      <a16:colId xmlns:a16="http://schemas.microsoft.com/office/drawing/2014/main" xmlns="" val="3995298977"/>
                    </a:ext>
                  </a:extLst>
                </a:gridCol>
                <a:gridCol w="2397109">
                  <a:extLst>
                    <a:ext uri="{9D8B030D-6E8A-4147-A177-3AD203B41FA5}">
                      <a16:colId xmlns:a16="http://schemas.microsoft.com/office/drawing/2014/main" xmlns="" val="427232383"/>
                    </a:ext>
                  </a:extLst>
                </a:gridCol>
                <a:gridCol w="1614182">
                  <a:extLst>
                    <a:ext uri="{9D8B030D-6E8A-4147-A177-3AD203B41FA5}">
                      <a16:colId xmlns:a16="http://schemas.microsoft.com/office/drawing/2014/main" xmlns="" val="991275213"/>
                    </a:ext>
                  </a:extLst>
                </a:gridCol>
              </a:tblGrid>
              <a:tr h="76758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СОСТАВ</a:t>
                      </a:r>
                      <a:br>
                        <a:rPr lang="ru-RU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ru-RU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областной апелляционной комиссии Ростовской области разрешению спорных вопросов, возникающих при оценке результатов тестирования на знание русского языка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4715297"/>
                  </a:ext>
                </a:extLst>
              </a:tr>
              <a:tr h="927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№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Муниципальное образование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Фамилия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Имя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Отчество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Основное место работы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Должность по основному месту работы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Должность в составе областной конфликтной комиссии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extLst>
                  <a:ext uri="{0D108BD9-81ED-4DB2-BD59-A6C34878D82A}">
                    <a16:rowId xmlns:a16="http://schemas.microsoft.com/office/drawing/2014/main" xmlns="" val="1959482735"/>
                  </a:ext>
                </a:extLst>
              </a:tr>
              <a:tr h="698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г.Ростов-на-Дону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Ратке  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Игорь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Рудольфович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ГАУ ДПО РО «Институт развития образования»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заведующий кафедрой общественно-гуманитарного образования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председатель комиссии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extLst>
                  <a:ext uri="{0D108BD9-81ED-4DB2-BD59-A6C34878D82A}">
                    <a16:rowId xmlns:a16="http://schemas.microsoft.com/office/drawing/2014/main" xmlns="" val="3549909284"/>
                  </a:ext>
                </a:extLst>
              </a:tr>
              <a:tr h="698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г.Ростов-на-Дону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Куприянова 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Людмила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Валентиновна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МБОУ "Гимназия № 117"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учитель русского языка и литературы 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заместитель председателя комиссии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b"/>
                </a:tc>
                <a:extLst>
                  <a:ext uri="{0D108BD9-81ED-4DB2-BD59-A6C34878D82A}">
                    <a16:rowId xmlns:a16="http://schemas.microsoft.com/office/drawing/2014/main" xmlns="" val="2041843407"/>
                  </a:ext>
                </a:extLst>
              </a:tr>
              <a:tr h="518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г.Ростов-на-Дону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Гиднева 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Светлана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Васильевна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ГАУ ДПО РО «Институт развития образования»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старший методист ЦНППМПР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секретарь комиссии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b"/>
                </a:tc>
                <a:extLst>
                  <a:ext uri="{0D108BD9-81ED-4DB2-BD59-A6C34878D82A}">
                    <a16:rowId xmlns:a16="http://schemas.microsoft.com/office/drawing/2014/main" xmlns="" val="1986554305"/>
                  </a:ext>
                </a:extLst>
              </a:tr>
              <a:tr h="518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г. Батайск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Галкина 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Светлана 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Геннадьевна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МБОУ «Средняя общеобразовательная школа № 2»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заместитель директора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секретарь комиссии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b"/>
                </a:tc>
                <a:extLst>
                  <a:ext uri="{0D108BD9-81ED-4DB2-BD59-A6C34878D82A}">
                    <a16:rowId xmlns:a16="http://schemas.microsoft.com/office/drawing/2014/main" xmlns="" val="1424380658"/>
                  </a:ext>
                </a:extLst>
              </a:tr>
              <a:tr h="777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г.Ростов-на-Дону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Бахмет 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Юлия 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Петровна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Министерство общего и профессионального образования Ростовской области 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главный специалист отдела общего образования и оценки качества образования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член комиссии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8" marR="8638" marT="8638" marB="0" anchor="b"/>
                </a:tc>
                <a:extLst>
                  <a:ext uri="{0D108BD9-81ED-4DB2-BD59-A6C34878D82A}">
                    <a16:rowId xmlns:a16="http://schemas.microsoft.com/office/drawing/2014/main" xmlns="" val="310873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7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процесса зачисления в ОО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321601"/>
              </p:ext>
            </p:extLst>
          </p:nvPr>
        </p:nvGraphicFramePr>
        <p:xfrm>
          <a:off x="322466" y="1102583"/>
          <a:ext cx="11545278" cy="563924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848426">
                  <a:extLst>
                    <a:ext uri="{9D8B030D-6E8A-4147-A177-3AD203B41FA5}">
                      <a16:colId xmlns:a16="http://schemas.microsoft.com/office/drawing/2014/main" xmlns="" val="3530468014"/>
                    </a:ext>
                  </a:extLst>
                </a:gridCol>
                <a:gridCol w="3848426">
                  <a:extLst>
                    <a:ext uri="{9D8B030D-6E8A-4147-A177-3AD203B41FA5}">
                      <a16:colId xmlns:a16="http://schemas.microsoft.com/office/drawing/2014/main" xmlns="" val="1152440761"/>
                    </a:ext>
                  </a:extLst>
                </a:gridCol>
                <a:gridCol w="3848426">
                  <a:extLst>
                    <a:ext uri="{9D8B030D-6E8A-4147-A177-3AD203B41FA5}">
                      <a16:colId xmlns:a16="http://schemas.microsoft.com/office/drawing/2014/main" xmlns="" val="2212295117"/>
                    </a:ext>
                  </a:extLst>
                </a:gridCol>
              </a:tblGrid>
              <a:tr h="207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Этап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Сроки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Исполнитель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extLst>
                  <a:ext uri="{0D108BD9-81ED-4DB2-BD59-A6C34878D82A}">
                    <a16:rowId xmlns:a16="http://schemas.microsoft.com/office/drawing/2014/main" xmlns="" val="295342824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Подача заявления о приеме на обучение и документы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Родители, законные представители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extLst>
                  <a:ext uri="{0D108BD9-81ED-4DB2-BD59-A6C34878D82A}">
                    <a16:rowId xmlns:a16="http://schemas.microsoft.com/office/drawing/2014/main" xmlns="" val="560569844"/>
                  </a:ext>
                </a:extLst>
              </a:tr>
              <a:tr h="689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Проверка комплектности документов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 рабочих дней после подачи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Образовательная организация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extLst>
                  <a:ext uri="{0D108BD9-81ED-4DB2-BD59-A6C34878D82A}">
                    <a16:rowId xmlns:a16="http://schemas.microsoft.com/office/drawing/2014/main" xmlns="" val="3091867442"/>
                  </a:ext>
                </a:extLst>
              </a:tr>
              <a:tr h="1362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Проверка достоверности документов, в случае предоставления полного комплекта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25 рабочих дней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Образовательная организация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extLst>
                  <a:ext uri="{0D108BD9-81ED-4DB2-BD59-A6C34878D82A}">
                    <a16:rowId xmlns:a16="http://schemas.microsoft.com/office/drawing/2014/main" xmlns="" val="1478834390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Обращение в тестирующую организацию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 рабочих дней после дня получения направления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Родители, законные представители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extLst>
                  <a:ext uri="{0D108BD9-81ED-4DB2-BD59-A6C34878D82A}">
                    <a16:rowId xmlns:a16="http://schemas.microsoft.com/office/drawing/2014/main" xmlns="" val="1174797023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Сведения о результатах в образовательную организацию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 рабочих дня со дня прохождения тестирования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Тестирующая </a:t>
                      </a:r>
                      <a:r>
                        <a:rPr lang="ru-RU" sz="2000" dirty="0" smtClean="0">
                          <a:effectLst/>
                        </a:rPr>
                        <a:t>организация (ППТ)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extLst>
                  <a:ext uri="{0D108BD9-81ED-4DB2-BD59-A6C34878D82A}">
                    <a16:rowId xmlns:a16="http://schemas.microsoft.com/office/drawing/2014/main" xmlns="" val="3736738483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Приказ о зачислении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 рабочих дней со дня получения результата тестирования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Образовательная организация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extLst>
                  <a:ext uri="{0D108BD9-81ED-4DB2-BD59-A6C34878D82A}">
                    <a16:rowId xmlns:a16="http://schemas.microsoft.com/office/drawing/2014/main" xmlns="" val="4254820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6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Подача документов в ОО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65299976"/>
              </p:ext>
            </p:extLst>
          </p:nvPr>
        </p:nvGraphicFramePr>
        <p:xfrm>
          <a:off x="222249" y="930274"/>
          <a:ext cx="11645495" cy="552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73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тестирования и зачисления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0819936"/>
              </p:ext>
            </p:extLst>
          </p:nvPr>
        </p:nvGraphicFramePr>
        <p:xfrm>
          <a:off x="175894" y="964247"/>
          <a:ext cx="11831955" cy="5442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3550" y="6121400"/>
            <a:ext cx="445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*ФОРМУ  направления предоставим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630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0" y="0"/>
            <a:ext cx="8851495" cy="815546"/>
          </a:xfrm>
        </p:spPr>
        <p:txBody>
          <a:bodyPr>
            <a:normAutofit/>
          </a:bodyPr>
          <a:lstStyle/>
          <a:p>
            <a:r>
              <a:rPr lang="ru-RU" dirty="0" smtClean="0"/>
              <a:t>Сведения в РЦОИ из МСУ по ЗСПД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34554"/>
          <a:stretch/>
        </p:blipFill>
        <p:spPr>
          <a:xfrm>
            <a:off x="241300" y="1151797"/>
            <a:ext cx="10833100" cy="2672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64793"/>
          <a:stretch/>
        </p:blipFill>
        <p:spPr>
          <a:xfrm>
            <a:off x="6153150" y="4060097"/>
            <a:ext cx="5827712" cy="2672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95042" y="4060096"/>
            <a:ext cx="52060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Сведения </a:t>
            </a:r>
            <a:r>
              <a:rPr lang="ru-RU" sz="2400" dirty="0" smtClean="0"/>
              <a:t>предоставлять в РЦОИ не позднее 2 рабочих дней через МСУ (отделы образования) </a:t>
            </a:r>
            <a:r>
              <a:rPr lang="ru-RU" sz="2400" dirty="0"/>
              <a:t>по деловой почте в ЗСПД ГБУ РО «РОЦОИСО» (сеть 2880</a:t>
            </a:r>
            <a:r>
              <a:rPr lang="ru-RU" sz="2400" dirty="0" smtClean="0"/>
              <a:t>) </a:t>
            </a:r>
            <a:r>
              <a:rPr lang="ru-RU" sz="2400" dirty="0"/>
              <a:t>на адрес </a:t>
            </a:r>
            <a:r>
              <a:rPr lang="ru-RU" sz="2400" u="sng" dirty="0"/>
              <a:t>АРМ ЕГЭ1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4440057" y="5131298"/>
            <a:ext cx="2552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chemeClr val="tx2"/>
                </a:solidFill>
              </a:rPr>
              <a:t>продолжение таблицы</a:t>
            </a:r>
            <a:endParaRPr lang="ru-RU" sz="1600" i="1" dirty="0">
              <a:solidFill>
                <a:schemeClr val="tx2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9734550" y="4717419"/>
            <a:ext cx="1549400" cy="1814857"/>
          </a:xfrm>
          <a:prstGeom prst="upArrow">
            <a:avLst>
              <a:gd name="adj1" fmla="val 50000"/>
              <a:gd name="adj2" fmla="val 3319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2"/>
                </a:solidFill>
              </a:rPr>
              <a:t>РЦОИ присвоит и направит КОД  участника по ЗСПД в МСУ</a:t>
            </a:r>
            <a:endParaRPr lang="ru-RU" sz="800" dirty="0">
              <a:solidFill>
                <a:schemeClr val="tx2"/>
              </a:solidFill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6038849" y="4717418"/>
            <a:ext cx="818355" cy="1814857"/>
          </a:xfrm>
          <a:prstGeom prst="upArrow">
            <a:avLst>
              <a:gd name="adj1" fmla="val 50000"/>
              <a:gd name="adj2" fmla="val 6035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000" dirty="0" smtClean="0">
                <a:solidFill>
                  <a:schemeClr val="tx2"/>
                </a:solidFill>
              </a:rPr>
              <a:t>таблицу пришлем</a:t>
            </a:r>
            <a:endParaRPr lang="ru-RU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Коды ППТ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96" y="946150"/>
            <a:ext cx="9908291" cy="5849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38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3050" y="917912"/>
            <a:ext cx="35941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Приказ министерства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общего и </a:t>
            </a:r>
            <a:r>
              <a:rPr lang="ru-RU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профессионального образования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Ростовской области </a:t>
            </a:r>
            <a:endParaRPr lang="ru-RU" sz="20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от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25.03.2025 № 317 </a:t>
            </a:r>
            <a:endParaRPr lang="ru-RU" sz="20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«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Об организации </a:t>
            </a:r>
            <a:r>
              <a:rPr lang="ru-RU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проведения тестирования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на знание русского языка, достаточное для освоения </a:t>
            </a:r>
            <a:r>
              <a:rPr lang="ru-RU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образовательных программ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начального общего, основного общего, среднего общего образования</a:t>
            </a:r>
            <a:r>
              <a:rPr lang="ru-RU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, иностранных </a:t>
            </a:r>
            <a:r>
              <a:rPr lang="ru-R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граждан и лиц без гражданства в 2025 году на территории </a:t>
            </a:r>
            <a:r>
              <a:rPr lang="ru-RU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Ростовской области»</a:t>
            </a:r>
            <a:endParaRPr lang="ru-RU" sz="2000" b="0" i="0" dirty="0"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312" y="487740"/>
            <a:ext cx="5811838" cy="210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129" y="3024613"/>
            <a:ext cx="7813674" cy="3451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01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Заявка на материалы для тестирования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317390"/>
              </p:ext>
            </p:extLst>
          </p:nvPr>
        </p:nvGraphicFramePr>
        <p:xfrm>
          <a:off x="139700" y="1358900"/>
          <a:ext cx="11804649" cy="231397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57359">
                  <a:extLst>
                    <a:ext uri="{9D8B030D-6E8A-4147-A177-3AD203B41FA5}">
                      <a16:colId xmlns:a16="http://schemas.microsoft.com/office/drawing/2014/main" xmlns="" val="3711025503"/>
                    </a:ext>
                  </a:extLst>
                </a:gridCol>
                <a:gridCol w="1336561">
                  <a:extLst>
                    <a:ext uri="{9D8B030D-6E8A-4147-A177-3AD203B41FA5}">
                      <a16:colId xmlns:a16="http://schemas.microsoft.com/office/drawing/2014/main" xmlns="" val="1793653174"/>
                    </a:ext>
                  </a:extLst>
                </a:gridCol>
                <a:gridCol w="858040">
                  <a:extLst>
                    <a:ext uri="{9D8B030D-6E8A-4147-A177-3AD203B41FA5}">
                      <a16:colId xmlns:a16="http://schemas.microsoft.com/office/drawing/2014/main" xmlns="" val="3473969834"/>
                    </a:ext>
                  </a:extLst>
                </a:gridCol>
                <a:gridCol w="712833">
                  <a:extLst>
                    <a:ext uri="{9D8B030D-6E8A-4147-A177-3AD203B41FA5}">
                      <a16:colId xmlns:a16="http://schemas.microsoft.com/office/drawing/2014/main" xmlns="" val="3219683886"/>
                    </a:ext>
                  </a:extLst>
                </a:gridCol>
                <a:gridCol w="712833">
                  <a:extLst>
                    <a:ext uri="{9D8B030D-6E8A-4147-A177-3AD203B41FA5}">
                      <a16:colId xmlns:a16="http://schemas.microsoft.com/office/drawing/2014/main" xmlns="" val="1029270988"/>
                    </a:ext>
                  </a:extLst>
                </a:gridCol>
                <a:gridCol w="643531">
                  <a:extLst>
                    <a:ext uri="{9D8B030D-6E8A-4147-A177-3AD203B41FA5}">
                      <a16:colId xmlns:a16="http://schemas.microsoft.com/office/drawing/2014/main" xmlns="" val="4187421518"/>
                    </a:ext>
                  </a:extLst>
                </a:gridCol>
                <a:gridCol w="653431">
                  <a:extLst>
                    <a:ext uri="{9D8B030D-6E8A-4147-A177-3AD203B41FA5}">
                      <a16:colId xmlns:a16="http://schemas.microsoft.com/office/drawing/2014/main" xmlns="" val="987047201"/>
                    </a:ext>
                  </a:extLst>
                </a:gridCol>
                <a:gridCol w="633629">
                  <a:extLst>
                    <a:ext uri="{9D8B030D-6E8A-4147-A177-3AD203B41FA5}">
                      <a16:colId xmlns:a16="http://schemas.microsoft.com/office/drawing/2014/main" xmlns="" val="287305317"/>
                    </a:ext>
                  </a:extLst>
                </a:gridCol>
                <a:gridCol w="554426">
                  <a:extLst>
                    <a:ext uri="{9D8B030D-6E8A-4147-A177-3AD203B41FA5}">
                      <a16:colId xmlns:a16="http://schemas.microsoft.com/office/drawing/2014/main" xmlns="" val="969512465"/>
                    </a:ext>
                  </a:extLst>
                </a:gridCol>
                <a:gridCol w="564325">
                  <a:extLst>
                    <a:ext uri="{9D8B030D-6E8A-4147-A177-3AD203B41FA5}">
                      <a16:colId xmlns:a16="http://schemas.microsoft.com/office/drawing/2014/main" xmlns="" val="344570196"/>
                    </a:ext>
                  </a:extLst>
                </a:gridCol>
                <a:gridCol w="544525">
                  <a:extLst>
                    <a:ext uri="{9D8B030D-6E8A-4147-A177-3AD203B41FA5}">
                      <a16:colId xmlns:a16="http://schemas.microsoft.com/office/drawing/2014/main" xmlns="" val="31904988"/>
                    </a:ext>
                  </a:extLst>
                </a:gridCol>
                <a:gridCol w="534625">
                  <a:extLst>
                    <a:ext uri="{9D8B030D-6E8A-4147-A177-3AD203B41FA5}">
                      <a16:colId xmlns:a16="http://schemas.microsoft.com/office/drawing/2014/main" xmlns="" val="3843445855"/>
                    </a:ext>
                  </a:extLst>
                </a:gridCol>
                <a:gridCol w="683982">
                  <a:extLst>
                    <a:ext uri="{9D8B030D-6E8A-4147-A177-3AD203B41FA5}">
                      <a16:colId xmlns:a16="http://schemas.microsoft.com/office/drawing/2014/main" xmlns="" val="780041067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xmlns="" val="3957600566"/>
                    </a:ext>
                  </a:extLst>
                </a:gridCol>
                <a:gridCol w="1384299">
                  <a:extLst>
                    <a:ext uri="{9D8B030D-6E8A-4147-A177-3AD203B41FA5}">
                      <a16:colId xmlns:a16="http://schemas.microsoft.com/office/drawing/2014/main" xmlns="" val="3254796473"/>
                    </a:ext>
                  </a:extLst>
                </a:gridCol>
              </a:tblGrid>
              <a:tr h="1485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tx2"/>
                          </a:solidFill>
                          <a:effectLst/>
                        </a:rPr>
                        <a:t>Наименование муниципального образования Ростовской области</a:t>
                      </a:r>
                      <a:endParaRPr lang="ru-RU" sz="11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tx2"/>
                          </a:solidFill>
                          <a:effectLst/>
                        </a:rPr>
                        <a:t>Наименование общеобразовательной оргнаизации - пункта проведения тестирования (ППТ)</a:t>
                      </a:r>
                      <a:endParaRPr lang="ru-RU" sz="11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tx2"/>
                          </a:solidFill>
                          <a:effectLst/>
                        </a:rPr>
                        <a:t>Код ППТ</a:t>
                      </a:r>
                      <a:endParaRPr lang="ru-RU" sz="11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tx2"/>
                          </a:solidFill>
                          <a:effectLst/>
                        </a:rPr>
                        <a:t>Количество требуемых диагностических материалов тестирования в разрезе классов</a:t>
                      </a:r>
                      <a:endParaRPr lang="ru-RU" sz="11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tx2"/>
                          </a:solidFill>
                          <a:effectLst/>
                        </a:rPr>
                        <a:t>Дата проведения тестирования</a:t>
                      </a:r>
                      <a:endParaRPr lang="ru-RU" sz="11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/>
                </a:tc>
                <a:extLst>
                  <a:ext uri="{0D108BD9-81ED-4DB2-BD59-A6C34878D82A}">
                    <a16:rowId xmlns:a16="http://schemas.microsoft.com/office/drawing/2014/main" xmlns="" val="397783562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 класс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 класс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 класс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 класс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 класс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 класс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 класс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 класс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 класс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 класс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11 класс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b"/>
                </a:tc>
                <a:extLst>
                  <a:ext uri="{0D108BD9-81ED-4DB2-BD59-A6C34878D82A}">
                    <a16:rowId xmlns:a16="http://schemas.microsoft.com/office/drawing/2014/main" xmlns="" val="2385293296"/>
                  </a:ext>
                </a:extLst>
              </a:tr>
              <a:tr h="49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b"/>
                </a:tc>
                <a:extLst>
                  <a:ext uri="{0D108BD9-81ED-4DB2-BD59-A6C34878D82A}">
                    <a16:rowId xmlns:a16="http://schemas.microsoft.com/office/drawing/2014/main" xmlns="" val="1130133647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5042" y="4060096"/>
            <a:ext cx="115727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Материалы предоставим в зашифрованном виде в МСУ по ЗСПД на конкретные даты тестирования</a:t>
            </a:r>
            <a:r>
              <a:rPr lang="en-US" sz="2400" dirty="0" smtClean="0"/>
              <a:t> </a:t>
            </a:r>
            <a:r>
              <a:rPr lang="ru-RU" sz="2400" dirty="0" smtClean="0"/>
              <a:t>заранее.</a:t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smtClean="0"/>
              <a:t>Пароль в день тестирования на </a:t>
            </a:r>
            <a:r>
              <a:rPr lang="en-US" sz="2400" dirty="0" smtClean="0"/>
              <a:t>lk.rcoi61.ru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59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Расписание  проведения тестирования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316371"/>
              </p:ext>
            </p:extLst>
          </p:nvPr>
        </p:nvGraphicFramePr>
        <p:xfrm>
          <a:off x="1485900" y="1059656"/>
          <a:ext cx="9118599" cy="548719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655349146"/>
                    </a:ext>
                  </a:extLst>
                </a:gridCol>
                <a:gridCol w="3875126">
                  <a:extLst>
                    <a:ext uri="{9D8B030D-6E8A-4147-A177-3AD203B41FA5}">
                      <a16:colId xmlns:a16="http://schemas.microsoft.com/office/drawing/2014/main" xmlns="" val="2998511310"/>
                    </a:ext>
                  </a:extLst>
                </a:gridCol>
                <a:gridCol w="3795673">
                  <a:extLst>
                    <a:ext uri="{9D8B030D-6E8A-4147-A177-3AD203B41FA5}">
                      <a16:colId xmlns:a16="http://schemas.microsoft.com/office/drawing/2014/main" xmlns="" val="2364407435"/>
                    </a:ext>
                  </a:extLst>
                </a:gridCol>
              </a:tblGrid>
              <a:tr h="548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месяц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дата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332618"/>
                  </a:ext>
                </a:extLst>
              </a:tr>
              <a:tr h="548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апрель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25, 28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6962180"/>
                  </a:ext>
                </a:extLst>
              </a:tr>
              <a:tr h="5487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май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19, 28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9782531"/>
                  </a:ext>
                </a:extLst>
              </a:tr>
              <a:tr h="5487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июнь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24, 25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0253293"/>
                  </a:ext>
                </a:extLst>
              </a:tr>
              <a:tr h="5487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июль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30, 31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3683877"/>
                  </a:ext>
                </a:extLst>
              </a:tr>
              <a:tr h="5487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август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14, 15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435258"/>
                  </a:ext>
                </a:extLst>
              </a:tr>
              <a:tr h="5487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сентябрь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25, 26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649362"/>
                  </a:ext>
                </a:extLst>
              </a:tr>
              <a:tr h="5487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октябрь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23, 24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1582680"/>
                  </a:ext>
                </a:extLst>
              </a:tr>
              <a:tr h="5487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ноябрь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20, 21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6536211"/>
                  </a:ext>
                </a:extLst>
              </a:tr>
              <a:tr h="5487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декабрь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18, 19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9119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3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цои2019">
  <a:themeElements>
    <a:clrScheme name="Другая 4">
      <a:dk1>
        <a:srgbClr val="007DEE"/>
      </a:dk1>
      <a:lt1>
        <a:sysClr val="window" lastClr="FFFFFF"/>
      </a:lt1>
      <a:dk2>
        <a:srgbClr val="143F6A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рцои2019" id="{2D57EA76-1FC6-4A90-A43B-76AED9515B6C}" vid="{A5ADF87E-0E21-49ED-9D16-8DD5C431074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рцои2019</Template>
  <TotalTime>6543</TotalTime>
  <Words>1036</Words>
  <Application>Microsoft Office PowerPoint</Application>
  <PresentationFormat>Широкоэкранный</PresentationFormat>
  <Paragraphs>253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Symbol</vt:lpstr>
      <vt:lpstr>Times New Roman</vt:lpstr>
      <vt:lpstr>рцои2019</vt:lpstr>
      <vt:lpstr>Взаимодействие МСУ-ППТ-РЦОИ при организации тестирования на знание русского языка</vt:lpstr>
      <vt:lpstr>Организация процесса зачисления в ОО</vt:lpstr>
      <vt:lpstr>Подача документов в ОО</vt:lpstr>
      <vt:lpstr>Организация тестирования и зачисления</vt:lpstr>
      <vt:lpstr>Сведения в РЦОИ из МСУ по ЗСПД</vt:lpstr>
      <vt:lpstr>Коды ППТ</vt:lpstr>
      <vt:lpstr>Презентация PowerPoint</vt:lpstr>
      <vt:lpstr>Заявка на материалы для тестирования</vt:lpstr>
      <vt:lpstr>Расписание  проведения тестирования</vt:lpstr>
      <vt:lpstr>Демоверсии КИМ</vt:lpstr>
      <vt:lpstr>Организация тестирования. ТИРАЖИРОВАНИЕ</vt:lpstr>
      <vt:lpstr>Организация тестирования. ОЦЕНИВАНИЕ</vt:lpstr>
      <vt:lpstr>Пороговые первичные баллы</vt:lpstr>
      <vt:lpstr>Апелляционная комиссия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Snezhko</dc:creator>
  <cp:lastModifiedBy>Acer</cp:lastModifiedBy>
  <cp:revision>90</cp:revision>
  <cp:lastPrinted>2025-04-11T11:11:41Z</cp:lastPrinted>
  <dcterms:created xsi:type="dcterms:W3CDTF">2014-10-23T19:43:19Z</dcterms:created>
  <dcterms:modified xsi:type="dcterms:W3CDTF">2025-04-17T07:39:42Z</dcterms:modified>
</cp:coreProperties>
</file>